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  <p:sldMasterId id="2147483920" r:id="rId6"/>
    <p:sldMasterId id="2147483933" r:id="rId7"/>
  </p:sldMasterIdLst>
  <p:notesMasterIdLst>
    <p:notesMasterId r:id="rId10"/>
  </p:notesMasterIdLst>
  <p:handoutMasterIdLst>
    <p:handoutMasterId r:id="rId11"/>
  </p:handoutMasterIdLst>
  <p:sldIdLst>
    <p:sldId id="410" r:id="rId8"/>
    <p:sldId id="411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3333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3" autoAdjust="0"/>
  </p:normalViewPr>
  <p:slideViewPr>
    <p:cSldViewPr>
      <p:cViewPr varScale="1">
        <p:scale>
          <a:sx n="63" d="100"/>
          <a:sy n="63" d="100"/>
        </p:scale>
        <p:origin x="138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6" y="0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A926756-7886-4A8D-AB78-BBAC8AA140A4}" type="datetimeFigureOut">
              <a:rPr lang="en-US"/>
              <a:pPr>
                <a:defRPr/>
              </a:pPr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1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6" y="8830621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20EEE9-AF38-402C-A7D6-C9BA10462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234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13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86" y="0"/>
            <a:ext cx="3037413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81" y="4416111"/>
            <a:ext cx="560703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13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86" y="8830621"/>
            <a:ext cx="3037413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E9F466-39EE-4CFB-BD47-1740B6973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322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B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7DD9C-C359-4AC9-ADE0-B07BBD6D683B}" type="datetime3">
              <a:rPr lang="en-US" smtClean="0"/>
              <a:pPr>
                <a:defRPr/>
              </a:pPr>
              <a:t>10 February 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B94EA-92CE-4FDA-B8C8-7C814F97C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6C5-F7A5-497D-815B-EDDBB0551320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0D7F-D6CE-49A0-8300-245E715B5F5D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86DA8-D2AF-4557-8750-C09C7F685417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586-DAD2-4C00-98F4-2003F78267FD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9AB-3E3E-4058-B2B4-32A57E7C2A5E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F3C6-C0AD-480A-B8E8-59C13986A2C1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NO-shad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488" y="1984375"/>
            <a:ext cx="2322512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609600" y="12446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57200" y="12954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185150" y="0"/>
            <a:ext cx="971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00CC00"/>
                </a:solidFill>
                <a:latin typeface="Times New Roman" pitchFamily="18" charset="0"/>
              </a:rPr>
              <a:t>Unclassified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Pre- Decisional</a:t>
            </a:r>
          </a:p>
        </p:txBody>
      </p:sp>
    </p:spTree>
    <p:extLst>
      <p:ext uri="{BB962C8B-B14F-4D97-AF65-F5344CB8AC3E}">
        <p14:creationId xmlns:p14="http://schemas.microsoft.com/office/powerpoint/2010/main" val="4111556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F361E-8145-4019-9009-469AD7D314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319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Pre- 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C8D72-8F5D-46A6-AB0E-9CB5B43011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22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ctr"/>
            <a:fld id="{F4295EB6-BA15-4D28-96DF-D74ECB244AE1}" type="datetime1">
              <a:rPr lang="en-US" sz="2000" b="1" smtClean="0">
                <a:solidFill>
                  <a:srgbClr val="000000"/>
                </a:solidFill>
              </a:rPr>
              <a:pPr algn="ctr"/>
              <a:t>2/10/2021</a:t>
            </a:fld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ctr"/>
            <a:endParaRPr lang="en-US" sz="2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1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76200" y="76200"/>
            <a:ext cx="2667000" cy="1752600"/>
            <a:chOff x="231" y="385"/>
            <a:chExt cx="5053" cy="3341"/>
          </a:xfrm>
        </p:grpSpPr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2204" y="1904"/>
              <a:ext cx="3080" cy="802"/>
              <a:chOff x="2204" y="1904"/>
              <a:chExt cx="3080" cy="802"/>
            </a:xfrm>
          </p:grpSpPr>
          <p:sp>
            <p:nvSpPr>
              <p:cNvPr id="31" name="Freeform 43"/>
              <p:cNvSpPr>
                <a:spLocks/>
              </p:cNvSpPr>
              <p:nvPr/>
            </p:nvSpPr>
            <p:spPr bwMode="auto">
              <a:xfrm>
                <a:off x="2228" y="1904"/>
                <a:ext cx="1841" cy="802"/>
              </a:xfrm>
              <a:custGeom>
                <a:avLst/>
                <a:gdLst/>
                <a:ahLst/>
                <a:cxnLst>
                  <a:cxn ang="0">
                    <a:pos x="9" y="803"/>
                  </a:cxn>
                  <a:cxn ang="0">
                    <a:pos x="603" y="173"/>
                  </a:cxn>
                  <a:cxn ang="0">
                    <a:pos x="1245" y="41"/>
                  </a:cxn>
                  <a:cxn ang="0">
                    <a:pos x="1839" y="419"/>
                  </a:cxn>
                  <a:cxn ang="0">
                    <a:pos x="1293" y="215"/>
                  </a:cxn>
                  <a:cxn ang="0">
                    <a:pos x="657" y="347"/>
                  </a:cxn>
                  <a:cxn ang="0">
                    <a:pos x="9" y="803"/>
                  </a:cxn>
                </a:cxnLst>
                <a:rect l="0" t="0" r="r" b="b"/>
                <a:pathLst>
                  <a:path w="1839" h="803">
                    <a:moveTo>
                      <a:pt x="9" y="803"/>
                    </a:moveTo>
                    <a:cubicBezTo>
                      <a:pt x="0" y="774"/>
                      <a:pt x="397" y="300"/>
                      <a:pt x="603" y="173"/>
                    </a:cubicBezTo>
                    <a:cubicBezTo>
                      <a:pt x="809" y="46"/>
                      <a:pt x="1039" y="0"/>
                      <a:pt x="1245" y="41"/>
                    </a:cubicBezTo>
                    <a:cubicBezTo>
                      <a:pt x="1451" y="82"/>
                      <a:pt x="1831" y="390"/>
                      <a:pt x="1839" y="419"/>
                    </a:cubicBezTo>
                    <a:cubicBezTo>
                      <a:pt x="1839" y="419"/>
                      <a:pt x="1490" y="227"/>
                      <a:pt x="1293" y="215"/>
                    </a:cubicBezTo>
                    <a:cubicBezTo>
                      <a:pt x="1096" y="203"/>
                      <a:pt x="871" y="249"/>
                      <a:pt x="657" y="347"/>
                    </a:cubicBezTo>
                    <a:cubicBezTo>
                      <a:pt x="443" y="445"/>
                      <a:pt x="144" y="708"/>
                      <a:pt x="9" y="80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32" name="Freeform 44"/>
              <p:cNvSpPr>
                <a:spLocks/>
              </p:cNvSpPr>
              <p:nvPr/>
            </p:nvSpPr>
            <p:spPr bwMode="auto">
              <a:xfrm>
                <a:off x="2204" y="2252"/>
                <a:ext cx="2472" cy="451"/>
              </a:xfrm>
              <a:custGeom>
                <a:avLst/>
                <a:gdLst/>
                <a:ahLst/>
                <a:cxnLst>
                  <a:cxn ang="0">
                    <a:pos x="45" y="453"/>
                  </a:cxn>
                  <a:cxn ang="0">
                    <a:pos x="570" y="327"/>
                  </a:cxn>
                  <a:cxn ang="0">
                    <a:pos x="1152" y="48"/>
                  </a:cxn>
                  <a:cxn ang="0">
                    <a:pos x="1857" y="138"/>
                  </a:cxn>
                  <a:cxn ang="0">
                    <a:pos x="2253" y="234"/>
                  </a:cxn>
                  <a:cxn ang="0">
                    <a:pos x="2430" y="87"/>
                  </a:cxn>
                  <a:cxn ang="0">
                    <a:pos x="2472" y="117"/>
                  </a:cxn>
                  <a:cxn ang="0">
                    <a:pos x="1932" y="261"/>
                  </a:cxn>
                  <a:cxn ang="0">
                    <a:pos x="1377" y="260"/>
                  </a:cxn>
                  <a:cxn ang="0">
                    <a:pos x="858" y="453"/>
                  </a:cxn>
                  <a:cxn ang="0">
                    <a:pos x="45" y="453"/>
                  </a:cxn>
                </a:cxnLst>
                <a:rect l="0" t="0" r="r" b="b"/>
                <a:pathLst>
                  <a:path w="2473" h="453">
                    <a:moveTo>
                      <a:pt x="45" y="453"/>
                    </a:moveTo>
                    <a:cubicBezTo>
                      <a:pt x="0" y="430"/>
                      <a:pt x="386" y="394"/>
                      <a:pt x="570" y="327"/>
                    </a:cubicBezTo>
                    <a:cubicBezTo>
                      <a:pt x="754" y="260"/>
                      <a:pt x="879" y="96"/>
                      <a:pt x="1152" y="48"/>
                    </a:cubicBezTo>
                    <a:cubicBezTo>
                      <a:pt x="1425" y="0"/>
                      <a:pt x="1674" y="78"/>
                      <a:pt x="1857" y="138"/>
                    </a:cubicBezTo>
                    <a:cubicBezTo>
                      <a:pt x="2040" y="198"/>
                      <a:pt x="2151" y="237"/>
                      <a:pt x="2253" y="234"/>
                    </a:cubicBezTo>
                    <a:cubicBezTo>
                      <a:pt x="2347" y="235"/>
                      <a:pt x="2399" y="118"/>
                      <a:pt x="2430" y="87"/>
                    </a:cubicBezTo>
                    <a:cubicBezTo>
                      <a:pt x="2433" y="88"/>
                      <a:pt x="2473" y="116"/>
                      <a:pt x="2472" y="117"/>
                    </a:cubicBezTo>
                    <a:cubicBezTo>
                      <a:pt x="2439" y="154"/>
                      <a:pt x="2352" y="363"/>
                      <a:pt x="1932" y="261"/>
                    </a:cubicBezTo>
                    <a:cubicBezTo>
                      <a:pt x="1512" y="159"/>
                      <a:pt x="1489" y="212"/>
                      <a:pt x="1377" y="260"/>
                    </a:cubicBezTo>
                    <a:cubicBezTo>
                      <a:pt x="1265" y="308"/>
                      <a:pt x="1094" y="414"/>
                      <a:pt x="858" y="453"/>
                    </a:cubicBezTo>
                    <a:lnTo>
                      <a:pt x="45" y="4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33" name="Freeform 45"/>
              <p:cNvSpPr>
                <a:spLocks/>
              </p:cNvSpPr>
              <p:nvPr/>
            </p:nvSpPr>
            <p:spPr bwMode="auto">
              <a:xfrm>
                <a:off x="3621" y="2473"/>
                <a:ext cx="1663" cy="230"/>
              </a:xfrm>
              <a:custGeom>
                <a:avLst/>
                <a:gdLst/>
                <a:ahLst/>
                <a:cxnLst>
                  <a:cxn ang="0">
                    <a:pos x="0" y="228"/>
                  </a:cxn>
                  <a:cxn ang="0">
                    <a:pos x="354" y="80"/>
                  </a:cxn>
                  <a:cxn ang="0">
                    <a:pos x="804" y="146"/>
                  </a:cxn>
                  <a:cxn ang="0">
                    <a:pos x="1042" y="90"/>
                  </a:cxn>
                  <a:cxn ang="0">
                    <a:pos x="1190" y="0"/>
                  </a:cxn>
                  <a:cxn ang="0">
                    <a:pos x="1464" y="230"/>
                  </a:cxn>
                  <a:cxn ang="0">
                    <a:pos x="0" y="228"/>
                  </a:cxn>
                </a:cxnLst>
                <a:rect l="0" t="0" r="r" b="b"/>
                <a:pathLst>
                  <a:path w="1662" h="230">
                    <a:moveTo>
                      <a:pt x="0" y="228"/>
                    </a:moveTo>
                    <a:cubicBezTo>
                      <a:pt x="40" y="172"/>
                      <a:pt x="152" y="122"/>
                      <a:pt x="354" y="80"/>
                    </a:cubicBezTo>
                    <a:cubicBezTo>
                      <a:pt x="556" y="38"/>
                      <a:pt x="672" y="170"/>
                      <a:pt x="804" y="146"/>
                    </a:cubicBezTo>
                    <a:cubicBezTo>
                      <a:pt x="936" y="122"/>
                      <a:pt x="978" y="114"/>
                      <a:pt x="1042" y="90"/>
                    </a:cubicBezTo>
                    <a:lnTo>
                      <a:pt x="1190" y="0"/>
                    </a:lnTo>
                    <a:cubicBezTo>
                      <a:pt x="1260" y="23"/>
                      <a:pt x="1662" y="192"/>
                      <a:pt x="1464" y="230"/>
                    </a:cubicBezTo>
                    <a:cubicBezTo>
                      <a:pt x="1260" y="226"/>
                      <a:pt x="102" y="228"/>
                      <a:pt x="0" y="2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AFAF"/>
                  </a:gs>
                  <a:gs pos="100000">
                    <a:srgbClr val="FFAFAF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</p:grpSp>
        <p:grpSp>
          <p:nvGrpSpPr>
            <p:cNvPr id="6" name="Group 46"/>
            <p:cNvGrpSpPr>
              <a:grpSpLocks/>
            </p:cNvGrpSpPr>
            <p:nvPr/>
          </p:nvGrpSpPr>
          <p:grpSpPr bwMode="auto">
            <a:xfrm>
              <a:off x="231" y="385"/>
              <a:ext cx="3195" cy="3341"/>
              <a:chOff x="231" y="385"/>
              <a:chExt cx="3195" cy="3341"/>
            </a:xfrm>
          </p:grpSpPr>
          <p:sp>
            <p:nvSpPr>
              <p:cNvPr id="7" name="Freeform 47"/>
              <p:cNvSpPr>
                <a:spLocks/>
              </p:cNvSpPr>
              <p:nvPr/>
            </p:nvSpPr>
            <p:spPr bwMode="auto">
              <a:xfrm>
                <a:off x="2391" y="1659"/>
                <a:ext cx="1035" cy="118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1034" y="0"/>
                  </a:cxn>
                  <a:cxn ang="0">
                    <a:pos x="0" y="120"/>
                  </a:cxn>
                  <a:cxn ang="0">
                    <a:pos x="97" y="1"/>
                  </a:cxn>
                </a:cxnLst>
                <a:rect l="0" t="0" r="r" b="b"/>
                <a:pathLst>
                  <a:path w="1034" h="120">
                    <a:moveTo>
                      <a:pt x="97" y="1"/>
                    </a:moveTo>
                    <a:lnTo>
                      <a:pt x="1034" y="0"/>
                    </a:lnTo>
                    <a:lnTo>
                      <a:pt x="0" y="120"/>
                    </a:lnTo>
                    <a:lnTo>
                      <a:pt x="97" y="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FF">
                      <a:gamma/>
                      <a:shade val="46275"/>
                      <a:invGamma/>
                    </a:srgbClr>
                  </a:gs>
                  <a:gs pos="100000">
                    <a:srgbClr val="0000FF"/>
                  </a:gs>
                </a:gsLst>
                <a:lin ang="0" scaled="1"/>
              </a:gradFill>
              <a:ln w="31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231" y="385"/>
                <a:ext cx="3188" cy="3341"/>
                <a:chOff x="231" y="385"/>
                <a:chExt cx="3188" cy="3341"/>
              </a:xfrm>
            </p:grpSpPr>
            <p:grpSp>
              <p:nvGrpSpPr>
                <p:cNvPr id="9" name="Group 49"/>
                <p:cNvGrpSpPr>
                  <a:grpSpLocks/>
                </p:cNvGrpSpPr>
                <p:nvPr/>
              </p:nvGrpSpPr>
              <p:grpSpPr bwMode="auto">
                <a:xfrm>
                  <a:off x="2063" y="385"/>
                  <a:ext cx="424" cy="1517"/>
                  <a:chOff x="2878" y="352"/>
                  <a:chExt cx="424" cy="1517"/>
                </a:xfrm>
              </p:grpSpPr>
              <p:sp>
                <p:nvSpPr>
                  <p:cNvPr id="29" name="Freeform 50"/>
                  <p:cNvSpPr>
                    <a:spLocks/>
                  </p:cNvSpPr>
                  <p:nvPr/>
                </p:nvSpPr>
                <p:spPr bwMode="auto">
                  <a:xfrm>
                    <a:off x="2878" y="352"/>
                    <a:ext cx="424" cy="139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325" y="1398"/>
                      </a:cxn>
                      <a:cxn ang="0">
                        <a:pos x="424" y="127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24" h="13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325" y="1398"/>
                        </a:lnTo>
                        <a:lnTo>
                          <a:pt x="424" y="12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30" name="Freeform 51"/>
                  <p:cNvSpPr>
                    <a:spLocks/>
                  </p:cNvSpPr>
                  <p:nvPr/>
                </p:nvSpPr>
                <p:spPr bwMode="auto">
                  <a:xfrm>
                    <a:off x="2878" y="770"/>
                    <a:ext cx="325" cy="10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232" y="1098"/>
                      </a:cxn>
                      <a:cxn ang="0">
                        <a:pos x="325" y="97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25" h="10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232" y="1098"/>
                        </a:lnTo>
                        <a:lnTo>
                          <a:pt x="325" y="9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  <p:grpSp>
              <p:nvGrpSpPr>
                <p:cNvPr id="10" name="Group 52"/>
                <p:cNvGrpSpPr>
                  <a:grpSpLocks/>
                </p:cNvGrpSpPr>
                <p:nvPr/>
              </p:nvGrpSpPr>
              <p:grpSpPr bwMode="auto">
                <a:xfrm>
                  <a:off x="1630" y="385"/>
                  <a:ext cx="433" cy="1529"/>
                  <a:chOff x="2439" y="352"/>
                  <a:chExt cx="433" cy="1529"/>
                </a:xfrm>
              </p:grpSpPr>
              <p:sp>
                <p:nvSpPr>
                  <p:cNvPr id="27" name="Freeform 53"/>
                  <p:cNvSpPr>
                    <a:spLocks/>
                  </p:cNvSpPr>
                  <p:nvPr/>
                </p:nvSpPr>
                <p:spPr bwMode="auto">
                  <a:xfrm>
                    <a:off x="2439" y="352"/>
                    <a:ext cx="433" cy="1404"/>
                  </a:xfrm>
                  <a:custGeom>
                    <a:avLst/>
                    <a:gdLst/>
                    <a:ahLst/>
                    <a:cxnLst>
                      <a:cxn ang="0">
                        <a:pos x="434" y="0"/>
                      </a:cxn>
                      <a:cxn ang="0">
                        <a:pos x="434" y="419"/>
                      </a:cxn>
                      <a:cxn ang="0">
                        <a:pos x="115" y="1404"/>
                      </a:cxn>
                      <a:cxn ang="0">
                        <a:pos x="0" y="1289"/>
                      </a:cxn>
                      <a:cxn ang="0">
                        <a:pos x="434" y="0"/>
                      </a:cxn>
                    </a:cxnLst>
                    <a:rect l="0" t="0" r="r" b="b"/>
                    <a:pathLst>
                      <a:path w="434" h="1404">
                        <a:moveTo>
                          <a:pt x="434" y="0"/>
                        </a:moveTo>
                        <a:lnTo>
                          <a:pt x="434" y="419"/>
                        </a:lnTo>
                        <a:lnTo>
                          <a:pt x="115" y="1404"/>
                        </a:lnTo>
                        <a:lnTo>
                          <a:pt x="0" y="1289"/>
                        </a:lnTo>
                        <a:lnTo>
                          <a:pt x="434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28" name="Freeform 54"/>
                  <p:cNvSpPr>
                    <a:spLocks/>
                  </p:cNvSpPr>
                  <p:nvPr/>
                </p:nvSpPr>
                <p:spPr bwMode="auto">
                  <a:xfrm>
                    <a:off x="2553" y="776"/>
                    <a:ext cx="319" cy="1105"/>
                  </a:xfrm>
                  <a:custGeom>
                    <a:avLst/>
                    <a:gdLst/>
                    <a:ahLst/>
                    <a:cxnLst>
                      <a:cxn ang="0">
                        <a:pos x="319" y="0"/>
                      </a:cxn>
                      <a:cxn ang="0">
                        <a:pos x="319" y="419"/>
                      </a:cxn>
                      <a:cxn ang="0">
                        <a:pos x="110" y="1105"/>
                      </a:cxn>
                      <a:cxn ang="0">
                        <a:pos x="0" y="980"/>
                      </a:cxn>
                      <a:cxn ang="0">
                        <a:pos x="319" y="0"/>
                      </a:cxn>
                    </a:cxnLst>
                    <a:rect l="0" t="0" r="r" b="b"/>
                    <a:pathLst>
                      <a:path w="319" h="1105">
                        <a:moveTo>
                          <a:pt x="319" y="0"/>
                        </a:moveTo>
                        <a:lnTo>
                          <a:pt x="319" y="419"/>
                        </a:lnTo>
                        <a:lnTo>
                          <a:pt x="110" y="1105"/>
                        </a:lnTo>
                        <a:lnTo>
                          <a:pt x="0" y="980"/>
                        </a:lnTo>
                        <a:lnTo>
                          <a:pt x="319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  <p:grpSp>
              <p:nvGrpSpPr>
                <p:cNvPr id="11" name="Group 55"/>
                <p:cNvGrpSpPr>
                  <a:grpSpLocks/>
                </p:cNvGrpSpPr>
                <p:nvPr/>
              </p:nvGrpSpPr>
              <p:grpSpPr bwMode="auto">
                <a:xfrm>
                  <a:off x="234" y="1668"/>
                  <a:ext cx="1621" cy="242"/>
                  <a:chOff x="234" y="1668"/>
                  <a:chExt cx="1621" cy="242"/>
                </a:xfrm>
              </p:grpSpPr>
              <p:sp>
                <p:nvSpPr>
                  <p:cNvPr id="25" name="Freeform 56"/>
                  <p:cNvSpPr>
                    <a:spLocks/>
                  </p:cNvSpPr>
                  <p:nvPr/>
                </p:nvSpPr>
                <p:spPr bwMode="auto">
                  <a:xfrm>
                    <a:off x="234" y="1668"/>
                    <a:ext cx="1510" cy="121"/>
                  </a:xfrm>
                  <a:custGeom>
                    <a:avLst/>
                    <a:gdLst/>
                    <a:ahLst/>
                    <a:cxnLst>
                      <a:cxn ang="0">
                        <a:pos x="1395" y="1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510" y="122"/>
                      </a:cxn>
                      <a:cxn ang="0">
                        <a:pos x="1395" y="1"/>
                      </a:cxn>
                    </a:cxnLst>
                    <a:rect l="0" t="0" r="r" b="b"/>
                    <a:pathLst>
                      <a:path w="1510" h="122">
                        <a:moveTo>
                          <a:pt x="1395" y="1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510" y="122"/>
                        </a:lnTo>
                        <a:lnTo>
                          <a:pt x="1395" y="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26" name="Freeform 57"/>
                  <p:cNvSpPr>
                    <a:spLocks/>
                  </p:cNvSpPr>
                  <p:nvPr/>
                </p:nvSpPr>
                <p:spPr bwMode="auto">
                  <a:xfrm>
                    <a:off x="637" y="1789"/>
                    <a:ext cx="1218" cy="121"/>
                  </a:xfrm>
                  <a:custGeom>
                    <a:avLst/>
                    <a:gdLst/>
                    <a:ahLst/>
                    <a:cxnLst>
                      <a:cxn ang="0">
                        <a:pos x="1106" y="0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218" y="122"/>
                      </a:cxn>
                      <a:cxn ang="0">
                        <a:pos x="1106" y="0"/>
                      </a:cxn>
                    </a:cxnLst>
                    <a:rect l="0" t="0" r="r" b="b"/>
                    <a:pathLst>
                      <a:path w="1218" h="122">
                        <a:moveTo>
                          <a:pt x="1106" y="0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218" y="122"/>
                        </a:lnTo>
                        <a:lnTo>
                          <a:pt x="110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  <p:grpSp>
              <p:nvGrpSpPr>
                <p:cNvPr id="12" name="Group 58"/>
                <p:cNvGrpSpPr>
                  <a:grpSpLocks/>
                </p:cNvGrpSpPr>
                <p:nvPr/>
              </p:nvGrpSpPr>
              <p:grpSpPr bwMode="auto">
                <a:xfrm>
                  <a:off x="231" y="1668"/>
                  <a:ext cx="1459" cy="799"/>
                  <a:chOff x="1040" y="1635"/>
                  <a:chExt cx="1459" cy="799"/>
                </a:xfrm>
              </p:grpSpPr>
              <p:sp>
                <p:nvSpPr>
                  <p:cNvPr id="23" name="Freeform 22"/>
                  <p:cNvSpPr>
                    <a:spLocks/>
                  </p:cNvSpPr>
                  <p:nvPr/>
                </p:nvSpPr>
                <p:spPr bwMode="auto">
                  <a:xfrm>
                    <a:off x="1040" y="1635"/>
                    <a:ext cx="1299" cy="799"/>
                  </a:xfrm>
                  <a:custGeom>
                    <a:avLst/>
                    <a:gdLst/>
                    <a:ahLst/>
                    <a:cxnLst>
                      <a:cxn ang="0">
                        <a:pos x="1140" y="798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300" y="732"/>
                      </a:cxn>
                      <a:cxn ang="0">
                        <a:pos x="1140" y="798"/>
                      </a:cxn>
                    </a:cxnLst>
                    <a:rect l="0" t="0" r="r" b="b"/>
                    <a:pathLst>
                      <a:path w="1300" h="798">
                        <a:moveTo>
                          <a:pt x="1140" y="798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300" y="732"/>
                        </a:lnTo>
                        <a:lnTo>
                          <a:pt x="1140" y="79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24" name="Freeform 23"/>
                  <p:cNvSpPr>
                    <a:spLocks/>
                  </p:cNvSpPr>
                  <p:nvPr/>
                </p:nvSpPr>
                <p:spPr bwMode="auto">
                  <a:xfrm>
                    <a:off x="1470" y="1762"/>
                    <a:ext cx="1029" cy="605"/>
                  </a:xfrm>
                  <a:custGeom>
                    <a:avLst/>
                    <a:gdLst/>
                    <a:ahLst/>
                    <a:cxnLst>
                      <a:cxn ang="0">
                        <a:pos x="870" y="604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029" y="538"/>
                      </a:cxn>
                      <a:cxn ang="0">
                        <a:pos x="870" y="604"/>
                      </a:cxn>
                    </a:cxnLst>
                    <a:rect l="0" t="0" r="r" b="b"/>
                    <a:pathLst>
                      <a:path w="1029" h="604">
                        <a:moveTo>
                          <a:pt x="870" y="604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029" y="538"/>
                        </a:lnTo>
                        <a:lnTo>
                          <a:pt x="870" y="604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  <p:grpSp>
              <p:nvGrpSpPr>
                <p:cNvPr id="13" name="Group 61"/>
                <p:cNvGrpSpPr>
                  <a:grpSpLocks/>
                </p:cNvGrpSpPr>
                <p:nvPr/>
              </p:nvGrpSpPr>
              <p:grpSpPr bwMode="auto">
                <a:xfrm>
                  <a:off x="947" y="2334"/>
                  <a:ext cx="736" cy="1392"/>
                  <a:chOff x="1756" y="2301"/>
                  <a:chExt cx="736" cy="1392"/>
                </a:xfrm>
              </p:grpSpPr>
              <p:sp>
                <p:nvSpPr>
                  <p:cNvPr id="21" name="Freeform 62"/>
                  <p:cNvSpPr>
                    <a:spLocks/>
                  </p:cNvSpPr>
                  <p:nvPr/>
                </p:nvSpPr>
                <p:spPr bwMode="auto">
                  <a:xfrm>
                    <a:off x="1756" y="2367"/>
                    <a:ext cx="590" cy="1326"/>
                  </a:xfrm>
                  <a:custGeom>
                    <a:avLst/>
                    <a:gdLst/>
                    <a:ahLst/>
                    <a:cxnLst>
                      <a:cxn ang="0">
                        <a:pos x="259" y="963"/>
                      </a:cxn>
                      <a:cxn ang="0">
                        <a:pos x="0" y="1326"/>
                      </a:cxn>
                      <a:cxn ang="0">
                        <a:pos x="429" y="66"/>
                      </a:cxn>
                      <a:cxn ang="0">
                        <a:pos x="589" y="0"/>
                      </a:cxn>
                      <a:cxn ang="0">
                        <a:pos x="259" y="963"/>
                      </a:cxn>
                    </a:cxnLst>
                    <a:rect l="0" t="0" r="r" b="b"/>
                    <a:pathLst>
                      <a:path w="589" h="1326">
                        <a:moveTo>
                          <a:pt x="259" y="963"/>
                        </a:moveTo>
                        <a:lnTo>
                          <a:pt x="0" y="1326"/>
                        </a:lnTo>
                        <a:lnTo>
                          <a:pt x="429" y="66"/>
                        </a:lnTo>
                        <a:lnTo>
                          <a:pt x="589" y="0"/>
                        </a:lnTo>
                        <a:lnTo>
                          <a:pt x="259" y="963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22" name="Freeform 63"/>
                  <p:cNvSpPr>
                    <a:spLocks/>
                  </p:cNvSpPr>
                  <p:nvPr/>
                </p:nvSpPr>
                <p:spPr bwMode="auto">
                  <a:xfrm>
                    <a:off x="2008" y="2301"/>
                    <a:ext cx="484" cy="1041"/>
                  </a:xfrm>
                  <a:custGeom>
                    <a:avLst/>
                    <a:gdLst/>
                    <a:ahLst/>
                    <a:cxnLst>
                      <a:cxn ang="0">
                        <a:pos x="260" y="682"/>
                      </a:cxn>
                      <a:cxn ang="0">
                        <a:pos x="0" y="1042"/>
                      </a:cxn>
                      <a:cxn ang="0">
                        <a:pos x="326" y="66"/>
                      </a:cxn>
                      <a:cxn ang="0">
                        <a:pos x="486" y="0"/>
                      </a:cxn>
                      <a:cxn ang="0">
                        <a:pos x="260" y="682"/>
                      </a:cxn>
                    </a:cxnLst>
                    <a:rect l="0" t="0" r="r" b="b"/>
                    <a:pathLst>
                      <a:path w="486" h="1042">
                        <a:moveTo>
                          <a:pt x="260" y="682"/>
                        </a:moveTo>
                        <a:lnTo>
                          <a:pt x="0" y="1042"/>
                        </a:lnTo>
                        <a:lnTo>
                          <a:pt x="326" y="66"/>
                        </a:lnTo>
                        <a:lnTo>
                          <a:pt x="486" y="0"/>
                        </a:lnTo>
                        <a:lnTo>
                          <a:pt x="260" y="682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  <p:grpSp>
              <p:nvGrpSpPr>
                <p:cNvPr id="14" name="Group 64"/>
                <p:cNvGrpSpPr>
                  <a:grpSpLocks/>
                </p:cNvGrpSpPr>
                <p:nvPr/>
              </p:nvGrpSpPr>
              <p:grpSpPr bwMode="auto">
                <a:xfrm>
                  <a:off x="947" y="2600"/>
                  <a:ext cx="1125" cy="1126"/>
                  <a:chOff x="947" y="2600"/>
                  <a:chExt cx="1125" cy="1126"/>
                </a:xfrm>
              </p:grpSpPr>
              <p:sp>
                <p:nvSpPr>
                  <p:cNvPr id="19" name="Freeform 65"/>
                  <p:cNvSpPr>
                    <a:spLocks/>
                  </p:cNvSpPr>
                  <p:nvPr/>
                </p:nvSpPr>
                <p:spPr bwMode="auto">
                  <a:xfrm>
                    <a:off x="947" y="2773"/>
                    <a:ext cx="1125" cy="953"/>
                  </a:xfrm>
                  <a:custGeom>
                    <a:avLst/>
                    <a:gdLst/>
                    <a:ahLst/>
                    <a:cxnLst>
                      <a:cxn ang="0">
                        <a:pos x="252" y="598"/>
                      </a:cxn>
                      <a:cxn ang="0">
                        <a:pos x="1123" y="0"/>
                      </a:cxn>
                      <a:cxn ang="0">
                        <a:pos x="1123" y="182"/>
                      </a:cxn>
                      <a:cxn ang="0">
                        <a:pos x="0" y="952"/>
                      </a:cxn>
                      <a:cxn ang="0">
                        <a:pos x="252" y="598"/>
                      </a:cxn>
                    </a:cxnLst>
                    <a:rect l="0" t="0" r="r" b="b"/>
                    <a:pathLst>
                      <a:path w="1123" h="952">
                        <a:moveTo>
                          <a:pt x="252" y="598"/>
                        </a:moveTo>
                        <a:lnTo>
                          <a:pt x="1123" y="0"/>
                        </a:lnTo>
                        <a:lnTo>
                          <a:pt x="1123" y="182"/>
                        </a:lnTo>
                        <a:lnTo>
                          <a:pt x="0" y="952"/>
                        </a:lnTo>
                        <a:lnTo>
                          <a:pt x="252" y="59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20" name="Freeform 66"/>
                  <p:cNvSpPr>
                    <a:spLocks/>
                  </p:cNvSpPr>
                  <p:nvPr/>
                </p:nvSpPr>
                <p:spPr bwMode="auto">
                  <a:xfrm>
                    <a:off x="1196" y="2600"/>
                    <a:ext cx="875" cy="778"/>
                  </a:xfrm>
                  <a:custGeom>
                    <a:avLst/>
                    <a:gdLst/>
                    <a:ahLst/>
                    <a:cxnLst>
                      <a:cxn ang="0">
                        <a:pos x="254" y="421"/>
                      </a:cxn>
                      <a:cxn ang="0">
                        <a:pos x="874" y="0"/>
                      </a:cxn>
                      <a:cxn ang="0">
                        <a:pos x="872" y="176"/>
                      </a:cxn>
                      <a:cxn ang="0">
                        <a:pos x="0" y="777"/>
                      </a:cxn>
                      <a:cxn ang="0">
                        <a:pos x="254" y="421"/>
                      </a:cxn>
                    </a:cxnLst>
                    <a:rect l="0" t="0" r="r" b="b"/>
                    <a:pathLst>
                      <a:path w="874" h="777">
                        <a:moveTo>
                          <a:pt x="254" y="421"/>
                        </a:moveTo>
                        <a:lnTo>
                          <a:pt x="874" y="0"/>
                        </a:lnTo>
                        <a:lnTo>
                          <a:pt x="872" y="176"/>
                        </a:lnTo>
                        <a:lnTo>
                          <a:pt x="0" y="777"/>
                        </a:lnTo>
                        <a:lnTo>
                          <a:pt x="254" y="421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70196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  <p:sp>
              <p:nvSpPr>
                <p:cNvPr id="15" name="Freeform 67"/>
                <p:cNvSpPr>
                  <a:spLocks/>
                </p:cNvSpPr>
                <p:nvPr/>
              </p:nvSpPr>
              <p:spPr bwMode="auto">
                <a:xfrm>
                  <a:off x="2291" y="1662"/>
                  <a:ext cx="1128" cy="248"/>
                </a:xfrm>
                <a:custGeom>
                  <a:avLst/>
                  <a:gdLst/>
                  <a:ahLst/>
                  <a:cxnLst>
                    <a:cxn ang="0">
                      <a:pos x="96" y="118"/>
                    </a:cxn>
                    <a:cxn ang="0">
                      <a:pos x="1127" y="0"/>
                    </a:cxn>
                    <a:cxn ang="0">
                      <a:pos x="0" y="248"/>
                    </a:cxn>
                    <a:cxn ang="0">
                      <a:pos x="96" y="118"/>
                    </a:cxn>
                  </a:cxnLst>
                  <a:rect l="0" t="0" r="r" b="b"/>
                  <a:pathLst>
                    <a:path w="1127" h="248">
                      <a:moveTo>
                        <a:pt x="96" y="118"/>
                      </a:moveTo>
                      <a:lnTo>
                        <a:pt x="1127" y="0"/>
                      </a:lnTo>
                      <a:lnTo>
                        <a:pt x="0" y="248"/>
                      </a:lnTo>
                      <a:lnTo>
                        <a:pt x="96" y="11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1200"/>
                </a:p>
              </p:txBody>
            </p:sp>
            <p:grpSp>
              <p:nvGrpSpPr>
                <p:cNvPr id="16" name="Group 68"/>
                <p:cNvGrpSpPr>
                  <a:grpSpLocks/>
                </p:cNvGrpSpPr>
                <p:nvPr/>
              </p:nvGrpSpPr>
              <p:grpSpPr bwMode="auto">
                <a:xfrm>
                  <a:off x="2069" y="2600"/>
                  <a:ext cx="520" cy="672"/>
                  <a:chOff x="2069" y="2600"/>
                  <a:chExt cx="520" cy="672"/>
                </a:xfrm>
              </p:grpSpPr>
              <p:sp>
                <p:nvSpPr>
                  <p:cNvPr id="17" name="Freeform 69"/>
                  <p:cNvSpPr>
                    <a:spLocks/>
                  </p:cNvSpPr>
                  <p:nvPr/>
                </p:nvSpPr>
                <p:spPr bwMode="auto">
                  <a:xfrm>
                    <a:off x="2069" y="2600"/>
                    <a:ext cx="520" cy="67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9" y="672"/>
                      </a:cxn>
                      <a:cxn ang="0">
                        <a:pos x="0" y="17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9" h="672">
                        <a:moveTo>
                          <a:pt x="0" y="0"/>
                        </a:moveTo>
                        <a:lnTo>
                          <a:pt x="519" y="672"/>
                        </a:lnTo>
                        <a:lnTo>
                          <a:pt x="0" y="17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  <p:sp>
                <p:nvSpPr>
                  <p:cNvPr id="18" name="Freeform 70"/>
                  <p:cNvSpPr>
                    <a:spLocks/>
                  </p:cNvSpPr>
                  <p:nvPr/>
                </p:nvSpPr>
                <p:spPr bwMode="auto">
                  <a:xfrm>
                    <a:off x="2069" y="2773"/>
                    <a:ext cx="514" cy="49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2" y="495"/>
                      </a:cxn>
                      <a:cxn ang="0">
                        <a:pos x="0" y="18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2" h="495">
                        <a:moveTo>
                          <a:pt x="0" y="0"/>
                        </a:moveTo>
                        <a:lnTo>
                          <a:pt x="512" y="495"/>
                        </a:lnTo>
                        <a:lnTo>
                          <a:pt x="0" y="1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1200"/>
                  </a:p>
                </p:txBody>
              </p:sp>
            </p:grpSp>
          </p:grpSp>
        </p:grpSp>
      </p:grpSp>
      <p:sp>
        <p:nvSpPr>
          <p:cNvPr id="34" name="Text Box 40"/>
          <p:cNvSpPr txBox="1">
            <a:spLocks noChangeArrowheads="1"/>
          </p:cNvSpPr>
          <p:nvPr userDrawn="1"/>
        </p:nvSpPr>
        <p:spPr bwMode="auto">
          <a:xfrm>
            <a:off x="1219200" y="12954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i="1">
                <a:latin typeface="Arial Black" pitchFamily="34" charset="0"/>
                <a:cs typeface="Arial" charset="0"/>
              </a:rPr>
              <a:t>BUPERS 3</a:t>
            </a:r>
          </a:p>
        </p:txBody>
      </p:sp>
      <p:sp>
        <p:nvSpPr>
          <p:cNvPr id="35" name="Text Box 71"/>
          <p:cNvSpPr txBox="1">
            <a:spLocks noChangeArrowheads="1"/>
          </p:cNvSpPr>
          <p:nvPr userDrawn="1"/>
        </p:nvSpPr>
        <p:spPr bwMode="auto">
          <a:xfrm>
            <a:off x="0" y="4572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i="1">
                <a:latin typeface="Arial Black" pitchFamily="34" charset="0"/>
                <a:cs typeface="Arial" charset="0"/>
              </a:rPr>
              <a:t>NAVY</a:t>
            </a:r>
          </a:p>
        </p:txBody>
      </p:sp>
      <p:pic>
        <p:nvPicPr>
          <p:cNvPr id="36" name="Picture 72" descr="New BUPERS 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5953" y="76200"/>
            <a:ext cx="98564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49CB8-2DB6-480C-9B4E-AF11819D1F11}" type="datetime3">
              <a:rPr lang="en-US" smtClean="0"/>
              <a:pPr>
                <a:defRPr/>
              </a:pPr>
              <a:t>10 February 2021</a:t>
            </a:fld>
            <a:endParaRPr lang="en-US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B396-6B47-469A-B0CB-FFC1B4FF0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5C580-732E-49BD-B197-E7934D4DB884}" type="datetime3">
              <a:rPr lang="en-US" smtClean="0"/>
              <a:pPr>
                <a:defRPr/>
              </a:pPr>
              <a:t>10 February 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7BB55-5D11-4766-83F1-BD474E638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78B15F-67F1-45C5-AA70-41A2C03D3824}" type="datetime3">
              <a:rPr lang="en-US" smtClean="0"/>
              <a:pPr>
                <a:defRPr/>
              </a:pPr>
              <a:t>10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F762D-51C5-457C-B2A0-94B520AD36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DE21-06B6-4784-9A83-384444C43AAB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BF67-6F06-4BBD-873A-C8F46FB2E39C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5A63-99D8-4DB9-9017-A89B9BBA9E14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44A1-79A7-49F0-855E-1A0013CEC21F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B6C-0DFE-4D6A-9D85-2FC0CCA3EAD3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99492001-5861-4363-A8AE-E76D268AACAA}" type="datetime3">
              <a:rPr lang="en-US" smtClean="0"/>
              <a:pPr>
                <a:defRPr/>
              </a:pPr>
              <a:t>10 February 2021</a:t>
            </a:fld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98F762D-51C5-457C-B2A0-94B520AD3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5" name="Group 5"/>
          <p:cNvGrpSpPr>
            <a:grpSpLocks/>
          </p:cNvGrpSpPr>
          <p:nvPr/>
        </p:nvGrpSpPr>
        <p:grpSpPr bwMode="auto">
          <a:xfrm>
            <a:off x="228600" y="152400"/>
            <a:ext cx="1295400" cy="838200"/>
            <a:chOff x="231" y="385"/>
            <a:chExt cx="5053" cy="3341"/>
          </a:xfrm>
        </p:grpSpPr>
        <p:grpSp>
          <p:nvGrpSpPr>
            <p:cNvPr id="2061" name="Group 6"/>
            <p:cNvGrpSpPr>
              <a:grpSpLocks/>
            </p:cNvGrpSpPr>
            <p:nvPr/>
          </p:nvGrpSpPr>
          <p:grpSpPr bwMode="auto">
            <a:xfrm>
              <a:off x="2205" y="1903"/>
              <a:ext cx="3079" cy="803"/>
              <a:chOff x="2205" y="1903"/>
              <a:chExt cx="3079" cy="803"/>
            </a:xfrm>
          </p:grpSpPr>
          <p:sp>
            <p:nvSpPr>
              <p:cNvPr id="2" name="Freeform 7"/>
              <p:cNvSpPr>
                <a:spLocks/>
              </p:cNvSpPr>
              <p:nvPr/>
            </p:nvSpPr>
            <p:spPr bwMode="auto">
              <a:xfrm>
                <a:off x="2231" y="1904"/>
                <a:ext cx="1839" cy="804"/>
              </a:xfrm>
              <a:custGeom>
                <a:avLst/>
                <a:gdLst/>
                <a:ahLst/>
                <a:cxnLst>
                  <a:cxn ang="0">
                    <a:pos x="9" y="803"/>
                  </a:cxn>
                  <a:cxn ang="0">
                    <a:pos x="603" y="173"/>
                  </a:cxn>
                  <a:cxn ang="0">
                    <a:pos x="1245" y="41"/>
                  </a:cxn>
                  <a:cxn ang="0">
                    <a:pos x="1839" y="419"/>
                  </a:cxn>
                  <a:cxn ang="0">
                    <a:pos x="1293" y="215"/>
                  </a:cxn>
                  <a:cxn ang="0">
                    <a:pos x="657" y="347"/>
                  </a:cxn>
                  <a:cxn ang="0">
                    <a:pos x="9" y="803"/>
                  </a:cxn>
                </a:cxnLst>
                <a:rect l="0" t="0" r="r" b="b"/>
                <a:pathLst>
                  <a:path w="1839" h="803">
                    <a:moveTo>
                      <a:pt x="9" y="803"/>
                    </a:moveTo>
                    <a:cubicBezTo>
                      <a:pt x="0" y="774"/>
                      <a:pt x="397" y="300"/>
                      <a:pt x="603" y="173"/>
                    </a:cubicBezTo>
                    <a:cubicBezTo>
                      <a:pt x="809" y="46"/>
                      <a:pt x="1039" y="0"/>
                      <a:pt x="1245" y="41"/>
                    </a:cubicBezTo>
                    <a:cubicBezTo>
                      <a:pt x="1451" y="82"/>
                      <a:pt x="1831" y="390"/>
                      <a:pt x="1839" y="419"/>
                    </a:cubicBezTo>
                    <a:cubicBezTo>
                      <a:pt x="1839" y="419"/>
                      <a:pt x="1490" y="227"/>
                      <a:pt x="1293" y="215"/>
                    </a:cubicBezTo>
                    <a:cubicBezTo>
                      <a:pt x="1096" y="203"/>
                      <a:pt x="871" y="249"/>
                      <a:pt x="657" y="347"/>
                    </a:cubicBezTo>
                    <a:cubicBezTo>
                      <a:pt x="443" y="445"/>
                      <a:pt x="144" y="708"/>
                      <a:pt x="9" y="80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auto">
              <a:xfrm>
                <a:off x="2206" y="2252"/>
                <a:ext cx="2471" cy="456"/>
              </a:xfrm>
              <a:custGeom>
                <a:avLst/>
                <a:gdLst/>
                <a:ahLst/>
                <a:cxnLst>
                  <a:cxn ang="0">
                    <a:pos x="45" y="453"/>
                  </a:cxn>
                  <a:cxn ang="0">
                    <a:pos x="570" y="327"/>
                  </a:cxn>
                  <a:cxn ang="0">
                    <a:pos x="1152" y="48"/>
                  </a:cxn>
                  <a:cxn ang="0">
                    <a:pos x="1857" y="138"/>
                  </a:cxn>
                  <a:cxn ang="0">
                    <a:pos x="2253" y="234"/>
                  </a:cxn>
                  <a:cxn ang="0">
                    <a:pos x="2430" y="87"/>
                  </a:cxn>
                  <a:cxn ang="0">
                    <a:pos x="2472" y="117"/>
                  </a:cxn>
                  <a:cxn ang="0">
                    <a:pos x="1932" y="261"/>
                  </a:cxn>
                  <a:cxn ang="0">
                    <a:pos x="1377" y="260"/>
                  </a:cxn>
                  <a:cxn ang="0">
                    <a:pos x="858" y="453"/>
                  </a:cxn>
                  <a:cxn ang="0">
                    <a:pos x="45" y="453"/>
                  </a:cxn>
                </a:cxnLst>
                <a:rect l="0" t="0" r="r" b="b"/>
                <a:pathLst>
                  <a:path w="2473" h="453">
                    <a:moveTo>
                      <a:pt x="45" y="453"/>
                    </a:moveTo>
                    <a:cubicBezTo>
                      <a:pt x="0" y="430"/>
                      <a:pt x="386" y="394"/>
                      <a:pt x="570" y="327"/>
                    </a:cubicBezTo>
                    <a:cubicBezTo>
                      <a:pt x="754" y="260"/>
                      <a:pt x="879" y="96"/>
                      <a:pt x="1152" y="48"/>
                    </a:cubicBezTo>
                    <a:cubicBezTo>
                      <a:pt x="1425" y="0"/>
                      <a:pt x="1674" y="78"/>
                      <a:pt x="1857" y="138"/>
                    </a:cubicBezTo>
                    <a:cubicBezTo>
                      <a:pt x="2040" y="198"/>
                      <a:pt x="2151" y="237"/>
                      <a:pt x="2253" y="234"/>
                    </a:cubicBezTo>
                    <a:cubicBezTo>
                      <a:pt x="2347" y="235"/>
                      <a:pt x="2399" y="118"/>
                      <a:pt x="2430" y="87"/>
                    </a:cubicBezTo>
                    <a:cubicBezTo>
                      <a:pt x="2433" y="88"/>
                      <a:pt x="2473" y="116"/>
                      <a:pt x="2472" y="117"/>
                    </a:cubicBezTo>
                    <a:cubicBezTo>
                      <a:pt x="2439" y="154"/>
                      <a:pt x="2352" y="363"/>
                      <a:pt x="1932" y="261"/>
                    </a:cubicBezTo>
                    <a:cubicBezTo>
                      <a:pt x="1512" y="159"/>
                      <a:pt x="1489" y="212"/>
                      <a:pt x="1377" y="260"/>
                    </a:cubicBezTo>
                    <a:cubicBezTo>
                      <a:pt x="1265" y="308"/>
                      <a:pt x="1094" y="414"/>
                      <a:pt x="858" y="453"/>
                    </a:cubicBezTo>
                    <a:lnTo>
                      <a:pt x="45" y="4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3624" y="2473"/>
                <a:ext cx="1660" cy="228"/>
              </a:xfrm>
              <a:custGeom>
                <a:avLst/>
                <a:gdLst/>
                <a:ahLst/>
                <a:cxnLst>
                  <a:cxn ang="0">
                    <a:pos x="0" y="228"/>
                  </a:cxn>
                  <a:cxn ang="0">
                    <a:pos x="354" y="80"/>
                  </a:cxn>
                  <a:cxn ang="0">
                    <a:pos x="804" y="146"/>
                  </a:cxn>
                  <a:cxn ang="0">
                    <a:pos x="1042" y="90"/>
                  </a:cxn>
                  <a:cxn ang="0">
                    <a:pos x="1190" y="0"/>
                  </a:cxn>
                  <a:cxn ang="0">
                    <a:pos x="1464" y="230"/>
                  </a:cxn>
                  <a:cxn ang="0">
                    <a:pos x="0" y="228"/>
                  </a:cxn>
                </a:cxnLst>
                <a:rect l="0" t="0" r="r" b="b"/>
                <a:pathLst>
                  <a:path w="1662" h="230">
                    <a:moveTo>
                      <a:pt x="0" y="228"/>
                    </a:moveTo>
                    <a:cubicBezTo>
                      <a:pt x="40" y="172"/>
                      <a:pt x="152" y="122"/>
                      <a:pt x="354" y="80"/>
                    </a:cubicBezTo>
                    <a:cubicBezTo>
                      <a:pt x="556" y="38"/>
                      <a:pt x="672" y="170"/>
                      <a:pt x="804" y="146"/>
                    </a:cubicBezTo>
                    <a:cubicBezTo>
                      <a:pt x="936" y="122"/>
                      <a:pt x="978" y="114"/>
                      <a:pt x="1042" y="90"/>
                    </a:cubicBezTo>
                    <a:lnTo>
                      <a:pt x="1190" y="0"/>
                    </a:lnTo>
                    <a:cubicBezTo>
                      <a:pt x="1260" y="23"/>
                      <a:pt x="1662" y="192"/>
                      <a:pt x="1464" y="230"/>
                    </a:cubicBezTo>
                    <a:cubicBezTo>
                      <a:pt x="1260" y="226"/>
                      <a:pt x="102" y="228"/>
                      <a:pt x="0" y="2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AFAF"/>
                  </a:gs>
                  <a:gs pos="100000">
                    <a:srgbClr val="FFAFAF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2062" name="Group 10"/>
            <p:cNvGrpSpPr>
              <a:grpSpLocks/>
            </p:cNvGrpSpPr>
            <p:nvPr/>
          </p:nvGrpSpPr>
          <p:grpSpPr bwMode="auto">
            <a:xfrm>
              <a:off x="231" y="385"/>
              <a:ext cx="3193" cy="3341"/>
              <a:chOff x="231" y="385"/>
              <a:chExt cx="3193" cy="3341"/>
            </a:xfrm>
          </p:grpSpPr>
          <p:sp>
            <p:nvSpPr>
              <p:cNvPr id="4107" name="Freeform 11"/>
              <p:cNvSpPr>
                <a:spLocks/>
              </p:cNvSpPr>
              <p:nvPr/>
            </p:nvSpPr>
            <p:spPr bwMode="auto">
              <a:xfrm>
                <a:off x="2392" y="1657"/>
                <a:ext cx="1034" cy="120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1034" y="0"/>
                  </a:cxn>
                  <a:cxn ang="0">
                    <a:pos x="0" y="120"/>
                  </a:cxn>
                  <a:cxn ang="0">
                    <a:pos x="97" y="1"/>
                  </a:cxn>
                </a:cxnLst>
                <a:rect l="0" t="0" r="r" b="b"/>
                <a:pathLst>
                  <a:path w="1034" h="120">
                    <a:moveTo>
                      <a:pt x="97" y="1"/>
                    </a:moveTo>
                    <a:lnTo>
                      <a:pt x="1034" y="0"/>
                    </a:lnTo>
                    <a:lnTo>
                      <a:pt x="0" y="120"/>
                    </a:lnTo>
                    <a:lnTo>
                      <a:pt x="97" y="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FF">
                      <a:gamma/>
                      <a:shade val="46275"/>
                      <a:invGamma/>
                    </a:srgbClr>
                  </a:gs>
                  <a:gs pos="100000">
                    <a:srgbClr val="0000FF"/>
                  </a:gs>
                </a:gsLst>
                <a:lin ang="0" scaled="1"/>
              </a:gradFill>
              <a:ln w="31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2064" name="Group 12"/>
              <p:cNvGrpSpPr>
                <a:grpSpLocks/>
              </p:cNvGrpSpPr>
              <p:nvPr/>
            </p:nvGrpSpPr>
            <p:grpSpPr bwMode="auto">
              <a:xfrm>
                <a:off x="231" y="385"/>
                <a:ext cx="3188" cy="3341"/>
                <a:chOff x="231" y="385"/>
                <a:chExt cx="3188" cy="3341"/>
              </a:xfrm>
            </p:grpSpPr>
            <p:grpSp>
              <p:nvGrpSpPr>
                <p:cNvPr id="2065" name="Group 13"/>
                <p:cNvGrpSpPr>
                  <a:grpSpLocks/>
                </p:cNvGrpSpPr>
                <p:nvPr/>
              </p:nvGrpSpPr>
              <p:grpSpPr bwMode="auto">
                <a:xfrm>
                  <a:off x="2064" y="385"/>
                  <a:ext cx="424" cy="1517"/>
                  <a:chOff x="2879" y="352"/>
                  <a:chExt cx="424" cy="1517"/>
                </a:xfrm>
              </p:grpSpPr>
              <p:sp>
                <p:nvSpPr>
                  <p:cNvPr id="3" name="Freeform 14"/>
                  <p:cNvSpPr>
                    <a:spLocks/>
                  </p:cNvSpPr>
                  <p:nvPr/>
                </p:nvSpPr>
                <p:spPr bwMode="auto">
                  <a:xfrm>
                    <a:off x="2879" y="352"/>
                    <a:ext cx="427" cy="139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325" y="1398"/>
                      </a:cxn>
                      <a:cxn ang="0">
                        <a:pos x="424" y="127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24" h="13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325" y="1398"/>
                        </a:lnTo>
                        <a:lnTo>
                          <a:pt x="424" y="12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879" y="770"/>
                    <a:ext cx="328" cy="110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232" y="1098"/>
                      </a:cxn>
                      <a:cxn ang="0">
                        <a:pos x="325" y="97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25" h="10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232" y="1098"/>
                        </a:lnTo>
                        <a:lnTo>
                          <a:pt x="325" y="9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2066" name="Group 16"/>
                <p:cNvGrpSpPr>
                  <a:grpSpLocks/>
                </p:cNvGrpSpPr>
                <p:nvPr/>
              </p:nvGrpSpPr>
              <p:grpSpPr bwMode="auto">
                <a:xfrm>
                  <a:off x="1630" y="385"/>
                  <a:ext cx="434" cy="1529"/>
                  <a:chOff x="2439" y="352"/>
                  <a:chExt cx="434" cy="1529"/>
                </a:xfrm>
              </p:grpSpPr>
              <p:sp>
                <p:nvSpPr>
                  <p:cNvPr id="4" name="Freeform 17"/>
                  <p:cNvSpPr>
                    <a:spLocks/>
                  </p:cNvSpPr>
                  <p:nvPr/>
                </p:nvSpPr>
                <p:spPr bwMode="auto">
                  <a:xfrm>
                    <a:off x="2439" y="352"/>
                    <a:ext cx="433" cy="1405"/>
                  </a:xfrm>
                  <a:custGeom>
                    <a:avLst/>
                    <a:gdLst/>
                    <a:ahLst/>
                    <a:cxnLst>
                      <a:cxn ang="0">
                        <a:pos x="434" y="0"/>
                      </a:cxn>
                      <a:cxn ang="0">
                        <a:pos x="434" y="419"/>
                      </a:cxn>
                      <a:cxn ang="0">
                        <a:pos x="115" y="1404"/>
                      </a:cxn>
                      <a:cxn ang="0">
                        <a:pos x="0" y="1289"/>
                      </a:cxn>
                      <a:cxn ang="0">
                        <a:pos x="434" y="0"/>
                      </a:cxn>
                    </a:cxnLst>
                    <a:rect l="0" t="0" r="r" b="b"/>
                    <a:pathLst>
                      <a:path w="434" h="1404">
                        <a:moveTo>
                          <a:pt x="434" y="0"/>
                        </a:moveTo>
                        <a:lnTo>
                          <a:pt x="434" y="419"/>
                        </a:lnTo>
                        <a:lnTo>
                          <a:pt x="115" y="1404"/>
                        </a:lnTo>
                        <a:lnTo>
                          <a:pt x="0" y="1289"/>
                        </a:lnTo>
                        <a:lnTo>
                          <a:pt x="434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5" name="Freeform 18"/>
                  <p:cNvSpPr>
                    <a:spLocks/>
                  </p:cNvSpPr>
                  <p:nvPr/>
                </p:nvSpPr>
                <p:spPr bwMode="auto">
                  <a:xfrm>
                    <a:off x="2557" y="776"/>
                    <a:ext cx="316" cy="1107"/>
                  </a:xfrm>
                  <a:custGeom>
                    <a:avLst/>
                    <a:gdLst/>
                    <a:ahLst/>
                    <a:cxnLst>
                      <a:cxn ang="0">
                        <a:pos x="319" y="0"/>
                      </a:cxn>
                      <a:cxn ang="0">
                        <a:pos x="319" y="419"/>
                      </a:cxn>
                      <a:cxn ang="0">
                        <a:pos x="110" y="1105"/>
                      </a:cxn>
                      <a:cxn ang="0">
                        <a:pos x="0" y="980"/>
                      </a:cxn>
                      <a:cxn ang="0">
                        <a:pos x="319" y="0"/>
                      </a:cxn>
                    </a:cxnLst>
                    <a:rect l="0" t="0" r="r" b="b"/>
                    <a:pathLst>
                      <a:path w="319" h="1105">
                        <a:moveTo>
                          <a:pt x="319" y="0"/>
                        </a:moveTo>
                        <a:lnTo>
                          <a:pt x="319" y="419"/>
                        </a:lnTo>
                        <a:lnTo>
                          <a:pt x="110" y="1105"/>
                        </a:lnTo>
                        <a:lnTo>
                          <a:pt x="0" y="980"/>
                        </a:lnTo>
                        <a:lnTo>
                          <a:pt x="319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2067" name="Group 19"/>
                <p:cNvGrpSpPr>
                  <a:grpSpLocks/>
                </p:cNvGrpSpPr>
                <p:nvPr/>
              </p:nvGrpSpPr>
              <p:grpSpPr bwMode="auto">
                <a:xfrm>
                  <a:off x="235" y="1667"/>
                  <a:ext cx="1620" cy="243"/>
                  <a:chOff x="235" y="1667"/>
                  <a:chExt cx="1620" cy="243"/>
                </a:xfrm>
              </p:grpSpPr>
              <p:sp>
                <p:nvSpPr>
                  <p:cNvPr id="6" name="Freeform 20"/>
                  <p:cNvSpPr>
                    <a:spLocks/>
                  </p:cNvSpPr>
                  <p:nvPr/>
                </p:nvSpPr>
                <p:spPr bwMode="auto">
                  <a:xfrm>
                    <a:off x="237" y="1670"/>
                    <a:ext cx="1505" cy="120"/>
                  </a:xfrm>
                  <a:custGeom>
                    <a:avLst/>
                    <a:gdLst/>
                    <a:ahLst/>
                    <a:cxnLst>
                      <a:cxn ang="0">
                        <a:pos x="1395" y="1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510" y="122"/>
                      </a:cxn>
                      <a:cxn ang="0">
                        <a:pos x="1395" y="1"/>
                      </a:cxn>
                    </a:cxnLst>
                    <a:rect l="0" t="0" r="r" b="b"/>
                    <a:pathLst>
                      <a:path w="1510" h="122">
                        <a:moveTo>
                          <a:pt x="1395" y="1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510" y="122"/>
                        </a:lnTo>
                        <a:lnTo>
                          <a:pt x="1395" y="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7" name="Freeform 21"/>
                  <p:cNvSpPr>
                    <a:spLocks/>
                  </p:cNvSpPr>
                  <p:nvPr/>
                </p:nvSpPr>
                <p:spPr bwMode="auto">
                  <a:xfrm>
                    <a:off x="640" y="1790"/>
                    <a:ext cx="1214" cy="120"/>
                  </a:xfrm>
                  <a:custGeom>
                    <a:avLst/>
                    <a:gdLst/>
                    <a:ahLst/>
                    <a:cxnLst>
                      <a:cxn ang="0">
                        <a:pos x="1106" y="0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218" y="122"/>
                      </a:cxn>
                      <a:cxn ang="0">
                        <a:pos x="1106" y="0"/>
                      </a:cxn>
                    </a:cxnLst>
                    <a:rect l="0" t="0" r="r" b="b"/>
                    <a:pathLst>
                      <a:path w="1218" h="122">
                        <a:moveTo>
                          <a:pt x="1106" y="0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218" y="122"/>
                        </a:lnTo>
                        <a:lnTo>
                          <a:pt x="110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2068" name="Group 22"/>
                <p:cNvGrpSpPr>
                  <a:grpSpLocks/>
                </p:cNvGrpSpPr>
                <p:nvPr/>
              </p:nvGrpSpPr>
              <p:grpSpPr bwMode="auto">
                <a:xfrm>
                  <a:off x="231" y="1668"/>
                  <a:ext cx="1459" cy="798"/>
                  <a:chOff x="1040" y="1635"/>
                  <a:chExt cx="1459" cy="798"/>
                </a:xfrm>
              </p:grpSpPr>
              <p:sp>
                <p:nvSpPr>
                  <p:cNvPr id="4119" name="Freeform 23"/>
                  <p:cNvSpPr>
                    <a:spLocks/>
                  </p:cNvSpPr>
                  <p:nvPr/>
                </p:nvSpPr>
                <p:spPr bwMode="auto">
                  <a:xfrm>
                    <a:off x="1040" y="1637"/>
                    <a:ext cx="1300" cy="797"/>
                  </a:xfrm>
                  <a:custGeom>
                    <a:avLst/>
                    <a:gdLst/>
                    <a:ahLst/>
                    <a:cxnLst>
                      <a:cxn ang="0">
                        <a:pos x="1140" y="798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300" y="732"/>
                      </a:cxn>
                      <a:cxn ang="0">
                        <a:pos x="1140" y="798"/>
                      </a:cxn>
                    </a:cxnLst>
                    <a:rect l="0" t="0" r="r" b="b"/>
                    <a:pathLst>
                      <a:path w="1300" h="798">
                        <a:moveTo>
                          <a:pt x="1140" y="798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300" y="732"/>
                        </a:lnTo>
                        <a:lnTo>
                          <a:pt x="1140" y="79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8" name="Freeform 24"/>
                  <p:cNvSpPr>
                    <a:spLocks/>
                  </p:cNvSpPr>
                  <p:nvPr/>
                </p:nvSpPr>
                <p:spPr bwMode="auto">
                  <a:xfrm>
                    <a:off x="1473" y="1763"/>
                    <a:ext cx="1028" cy="607"/>
                  </a:xfrm>
                  <a:custGeom>
                    <a:avLst/>
                    <a:gdLst/>
                    <a:ahLst/>
                    <a:cxnLst>
                      <a:cxn ang="0">
                        <a:pos x="870" y="604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029" y="538"/>
                      </a:cxn>
                      <a:cxn ang="0">
                        <a:pos x="870" y="604"/>
                      </a:cxn>
                    </a:cxnLst>
                    <a:rect l="0" t="0" r="r" b="b"/>
                    <a:pathLst>
                      <a:path w="1029" h="604">
                        <a:moveTo>
                          <a:pt x="870" y="604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029" y="538"/>
                        </a:lnTo>
                        <a:lnTo>
                          <a:pt x="870" y="604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2069" name="Group 25"/>
                <p:cNvGrpSpPr>
                  <a:grpSpLocks/>
                </p:cNvGrpSpPr>
                <p:nvPr/>
              </p:nvGrpSpPr>
              <p:grpSpPr bwMode="auto">
                <a:xfrm>
                  <a:off x="947" y="2334"/>
                  <a:ext cx="738" cy="1392"/>
                  <a:chOff x="1756" y="2301"/>
                  <a:chExt cx="738" cy="1392"/>
                </a:xfrm>
              </p:grpSpPr>
              <p:sp>
                <p:nvSpPr>
                  <p:cNvPr id="4122" name="Freeform 26"/>
                  <p:cNvSpPr>
                    <a:spLocks/>
                  </p:cNvSpPr>
                  <p:nvPr/>
                </p:nvSpPr>
                <p:spPr bwMode="auto">
                  <a:xfrm>
                    <a:off x="1758" y="2364"/>
                    <a:ext cx="588" cy="1329"/>
                  </a:xfrm>
                  <a:custGeom>
                    <a:avLst/>
                    <a:gdLst/>
                    <a:ahLst/>
                    <a:cxnLst>
                      <a:cxn ang="0">
                        <a:pos x="259" y="963"/>
                      </a:cxn>
                      <a:cxn ang="0">
                        <a:pos x="0" y="1326"/>
                      </a:cxn>
                      <a:cxn ang="0">
                        <a:pos x="429" y="66"/>
                      </a:cxn>
                      <a:cxn ang="0">
                        <a:pos x="589" y="0"/>
                      </a:cxn>
                      <a:cxn ang="0">
                        <a:pos x="259" y="963"/>
                      </a:cxn>
                    </a:cxnLst>
                    <a:rect l="0" t="0" r="r" b="b"/>
                    <a:pathLst>
                      <a:path w="589" h="1326">
                        <a:moveTo>
                          <a:pt x="259" y="963"/>
                        </a:moveTo>
                        <a:lnTo>
                          <a:pt x="0" y="1326"/>
                        </a:lnTo>
                        <a:lnTo>
                          <a:pt x="429" y="66"/>
                        </a:lnTo>
                        <a:lnTo>
                          <a:pt x="589" y="0"/>
                        </a:lnTo>
                        <a:lnTo>
                          <a:pt x="259" y="963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4123" name="Freeform 27"/>
                  <p:cNvSpPr>
                    <a:spLocks/>
                  </p:cNvSpPr>
                  <p:nvPr/>
                </p:nvSpPr>
                <p:spPr bwMode="auto">
                  <a:xfrm>
                    <a:off x="2012" y="2301"/>
                    <a:ext cx="483" cy="1044"/>
                  </a:xfrm>
                  <a:custGeom>
                    <a:avLst/>
                    <a:gdLst/>
                    <a:ahLst/>
                    <a:cxnLst>
                      <a:cxn ang="0">
                        <a:pos x="260" y="682"/>
                      </a:cxn>
                      <a:cxn ang="0">
                        <a:pos x="0" y="1042"/>
                      </a:cxn>
                      <a:cxn ang="0">
                        <a:pos x="326" y="66"/>
                      </a:cxn>
                      <a:cxn ang="0">
                        <a:pos x="486" y="0"/>
                      </a:cxn>
                      <a:cxn ang="0">
                        <a:pos x="260" y="682"/>
                      </a:cxn>
                    </a:cxnLst>
                    <a:rect l="0" t="0" r="r" b="b"/>
                    <a:pathLst>
                      <a:path w="486" h="1042">
                        <a:moveTo>
                          <a:pt x="260" y="682"/>
                        </a:moveTo>
                        <a:lnTo>
                          <a:pt x="0" y="1042"/>
                        </a:lnTo>
                        <a:lnTo>
                          <a:pt x="326" y="66"/>
                        </a:lnTo>
                        <a:lnTo>
                          <a:pt x="486" y="0"/>
                        </a:lnTo>
                        <a:lnTo>
                          <a:pt x="260" y="682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2070" name="Group 28"/>
                <p:cNvGrpSpPr>
                  <a:grpSpLocks/>
                </p:cNvGrpSpPr>
                <p:nvPr/>
              </p:nvGrpSpPr>
              <p:grpSpPr bwMode="auto">
                <a:xfrm>
                  <a:off x="948" y="2600"/>
                  <a:ext cx="1124" cy="1126"/>
                  <a:chOff x="948" y="2600"/>
                  <a:chExt cx="1124" cy="1126"/>
                </a:xfrm>
              </p:grpSpPr>
              <p:sp>
                <p:nvSpPr>
                  <p:cNvPr id="4125" name="Freeform 29"/>
                  <p:cNvSpPr>
                    <a:spLocks/>
                  </p:cNvSpPr>
                  <p:nvPr/>
                </p:nvSpPr>
                <p:spPr bwMode="auto">
                  <a:xfrm>
                    <a:off x="949" y="2777"/>
                    <a:ext cx="1121" cy="949"/>
                  </a:xfrm>
                  <a:custGeom>
                    <a:avLst/>
                    <a:gdLst/>
                    <a:ahLst/>
                    <a:cxnLst>
                      <a:cxn ang="0">
                        <a:pos x="252" y="598"/>
                      </a:cxn>
                      <a:cxn ang="0">
                        <a:pos x="1123" y="0"/>
                      </a:cxn>
                      <a:cxn ang="0">
                        <a:pos x="1123" y="182"/>
                      </a:cxn>
                      <a:cxn ang="0">
                        <a:pos x="0" y="952"/>
                      </a:cxn>
                      <a:cxn ang="0">
                        <a:pos x="252" y="598"/>
                      </a:cxn>
                    </a:cxnLst>
                    <a:rect l="0" t="0" r="r" b="b"/>
                    <a:pathLst>
                      <a:path w="1123" h="952">
                        <a:moveTo>
                          <a:pt x="252" y="598"/>
                        </a:moveTo>
                        <a:lnTo>
                          <a:pt x="1123" y="0"/>
                        </a:lnTo>
                        <a:lnTo>
                          <a:pt x="1123" y="182"/>
                        </a:lnTo>
                        <a:lnTo>
                          <a:pt x="0" y="952"/>
                        </a:lnTo>
                        <a:lnTo>
                          <a:pt x="252" y="59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4126" name="Freeform 30"/>
                  <p:cNvSpPr>
                    <a:spLocks/>
                  </p:cNvSpPr>
                  <p:nvPr/>
                </p:nvSpPr>
                <p:spPr bwMode="auto">
                  <a:xfrm>
                    <a:off x="1197" y="2600"/>
                    <a:ext cx="873" cy="778"/>
                  </a:xfrm>
                  <a:custGeom>
                    <a:avLst/>
                    <a:gdLst/>
                    <a:ahLst/>
                    <a:cxnLst>
                      <a:cxn ang="0">
                        <a:pos x="254" y="421"/>
                      </a:cxn>
                      <a:cxn ang="0">
                        <a:pos x="874" y="0"/>
                      </a:cxn>
                      <a:cxn ang="0">
                        <a:pos x="872" y="176"/>
                      </a:cxn>
                      <a:cxn ang="0">
                        <a:pos x="0" y="777"/>
                      </a:cxn>
                      <a:cxn ang="0">
                        <a:pos x="254" y="421"/>
                      </a:cxn>
                    </a:cxnLst>
                    <a:rect l="0" t="0" r="r" b="b"/>
                    <a:pathLst>
                      <a:path w="874" h="777">
                        <a:moveTo>
                          <a:pt x="254" y="421"/>
                        </a:moveTo>
                        <a:lnTo>
                          <a:pt x="874" y="0"/>
                        </a:lnTo>
                        <a:lnTo>
                          <a:pt x="872" y="176"/>
                        </a:lnTo>
                        <a:lnTo>
                          <a:pt x="0" y="777"/>
                        </a:lnTo>
                        <a:lnTo>
                          <a:pt x="254" y="421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70196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sp>
              <p:nvSpPr>
                <p:cNvPr id="4127" name="Freeform 31"/>
                <p:cNvSpPr>
                  <a:spLocks/>
                </p:cNvSpPr>
                <p:nvPr/>
              </p:nvSpPr>
              <p:spPr bwMode="auto">
                <a:xfrm>
                  <a:off x="2293" y="1663"/>
                  <a:ext cx="1127" cy="247"/>
                </a:xfrm>
                <a:custGeom>
                  <a:avLst/>
                  <a:gdLst/>
                  <a:ahLst/>
                  <a:cxnLst>
                    <a:cxn ang="0">
                      <a:pos x="96" y="118"/>
                    </a:cxn>
                    <a:cxn ang="0">
                      <a:pos x="1127" y="0"/>
                    </a:cxn>
                    <a:cxn ang="0">
                      <a:pos x="0" y="248"/>
                    </a:cxn>
                    <a:cxn ang="0">
                      <a:pos x="96" y="118"/>
                    </a:cxn>
                  </a:cxnLst>
                  <a:rect l="0" t="0" r="r" b="b"/>
                  <a:pathLst>
                    <a:path w="1127" h="248">
                      <a:moveTo>
                        <a:pt x="96" y="118"/>
                      </a:moveTo>
                      <a:lnTo>
                        <a:pt x="1127" y="0"/>
                      </a:lnTo>
                      <a:lnTo>
                        <a:pt x="0" y="248"/>
                      </a:lnTo>
                      <a:lnTo>
                        <a:pt x="96" y="11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grpSp>
              <p:nvGrpSpPr>
                <p:cNvPr id="2072" name="Group 32"/>
                <p:cNvGrpSpPr>
                  <a:grpSpLocks/>
                </p:cNvGrpSpPr>
                <p:nvPr/>
              </p:nvGrpSpPr>
              <p:grpSpPr bwMode="auto">
                <a:xfrm>
                  <a:off x="2070" y="2601"/>
                  <a:ext cx="519" cy="672"/>
                  <a:chOff x="2070" y="2601"/>
                  <a:chExt cx="519" cy="672"/>
                </a:xfrm>
              </p:grpSpPr>
              <p:sp>
                <p:nvSpPr>
                  <p:cNvPr id="4129" name="Freeform 33"/>
                  <p:cNvSpPr>
                    <a:spLocks/>
                  </p:cNvSpPr>
                  <p:nvPr/>
                </p:nvSpPr>
                <p:spPr bwMode="auto">
                  <a:xfrm>
                    <a:off x="2070" y="2600"/>
                    <a:ext cx="520" cy="67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9" y="672"/>
                      </a:cxn>
                      <a:cxn ang="0">
                        <a:pos x="0" y="17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9" h="672">
                        <a:moveTo>
                          <a:pt x="0" y="0"/>
                        </a:moveTo>
                        <a:lnTo>
                          <a:pt x="519" y="672"/>
                        </a:lnTo>
                        <a:lnTo>
                          <a:pt x="0" y="17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4130" name="Freeform 34"/>
                  <p:cNvSpPr>
                    <a:spLocks/>
                  </p:cNvSpPr>
                  <p:nvPr/>
                </p:nvSpPr>
                <p:spPr bwMode="auto">
                  <a:xfrm>
                    <a:off x="2070" y="2771"/>
                    <a:ext cx="514" cy="50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2" y="495"/>
                      </a:cxn>
                      <a:cxn ang="0">
                        <a:pos x="0" y="18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2" h="495">
                        <a:moveTo>
                          <a:pt x="0" y="0"/>
                        </a:moveTo>
                        <a:lnTo>
                          <a:pt x="512" y="495"/>
                        </a:lnTo>
                        <a:lnTo>
                          <a:pt x="0" y="1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</p:grpSp>
        </p:grpSp>
      </p:grp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152400" y="76200"/>
            <a:ext cx="990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i="1" dirty="0">
                <a:latin typeface="Arial Black" pitchFamily="34" charset="0"/>
                <a:cs typeface="Arial" charset="0"/>
              </a:rPr>
              <a:t>NAVY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762000" y="746125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i="1">
                <a:latin typeface="Arial Black" pitchFamily="34" charset="0"/>
                <a:cs typeface="Arial" charset="0"/>
              </a:rPr>
              <a:t>BUPERS 3</a:t>
            </a:r>
          </a:p>
        </p:txBody>
      </p:sp>
      <p:pic>
        <p:nvPicPr>
          <p:cNvPr id="2058" name="Picture 4" descr="New BUPERS colo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04200" y="76200"/>
            <a:ext cx="9128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Line 14"/>
          <p:cNvSpPr>
            <a:spLocks noChangeShapeType="1"/>
          </p:cNvSpPr>
          <p:nvPr/>
        </p:nvSpPr>
        <p:spPr bwMode="auto">
          <a:xfrm>
            <a:off x="609600" y="10668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>
            <a:off x="457200" y="11176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5" r:id="rId2"/>
    <p:sldLayoutId id="2147483913" r:id="rId3"/>
    <p:sldLayoutId id="2147483919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0FEE-F81B-4B9B-96B7-CE67ADC729D2}" type="datetime3">
              <a:rPr lang="en-US" smtClean="0"/>
              <a:pPr/>
              <a:t>10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86861-4656-4D8D-A4B3-DB762908C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6E82DA2D-7291-4BA8-99BA-CA468FBC62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609600" y="12192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57200" y="12700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1031" name="Picture 7" descr="CNO-shad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400" y="25400"/>
            <a:ext cx="901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04800" y="6583363"/>
            <a:ext cx="971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00CC00"/>
                </a:solidFill>
                <a:latin typeface="Times New Roman" pitchFamily="18" charset="0"/>
              </a:rPr>
              <a:t>Unclassified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8172450" y="0"/>
            <a:ext cx="971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00CC00"/>
                </a:solidFill>
                <a:latin typeface="Times New Roman" pitchFamily="18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30557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37238" y="0"/>
            <a:ext cx="8630265" cy="9144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/>
                </a:solidFill>
                <a:latin typeface="Arial (headings)"/>
              </a:rPr>
              <a:t>CAREER WAYPOINTS SEAOS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/>
                </a:solidFill>
                <a:latin typeface="Arial (headings)"/>
              </a:rPr>
              <a:t>TIMELINE  (3-2-1)</a:t>
            </a:r>
            <a:endParaRPr lang="en-US" sz="3200" b="1" dirty="0">
              <a:solidFill>
                <a:schemeClr val="accent2"/>
              </a:solidFill>
              <a:latin typeface="Arial (headings)"/>
              <a:cs typeface="Arial" pitchFamily="34" charset="0"/>
            </a:endParaRPr>
          </a:p>
        </p:txBody>
      </p:sp>
      <p:sp>
        <p:nvSpPr>
          <p:cNvPr id="10293" name="Line 4"/>
          <p:cNvSpPr>
            <a:spLocks noChangeShapeType="1"/>
          </p:cNvSpPr>
          <p:nvPr/>
        </p:nvSpPr>
        <p:spPr bwMode="auto">
          <a:xfrm flipV="1">
            <a:off x="0" y="3597171"/>
            <a:ext cx="8991600" cy="477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>
            <a:off x="8610600" y="3410856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 rot="5400000">
            <a:off x="8119269" y="3999012"/>
            <a:ext cx="990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>
                <a:latin typeface="Times New Roman" pitchFamily="18" charset="0"/>
              </a:rPr>
              <a:t>    </a:t>
            </a:r>
            <a:r>
              <a:rPr lang="en-US" sz="1400" b="1" dirty="0">
                <a:latin typeface="Times New Roman" pitchFamily="18" charset="0"/>
              </a:rPr>
              <a:t>SEAOS 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116062" y="3400992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 rot="5400000">
            <a:off x="4371745" y="4202673"/>
            <a:ext cx="15112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    </a:t>
            </a:r>
            <a:r>
              <a:rPr lang="en-US" sz="1400" b="1" dirty="0">
                <a:latin typeface="Times New Roman" pitchFamily="18" charset="0"/>
              </a:rPr>
              <a:t>SEAOS </a:t>
            </a:r>
            <a:r>
              <a:rPr lang="en-US" sz="1400" b="1" dirty="0" smtClean="0">
                <a:latin typeface="Times New Roman" pitchFamily="18" charset="0"/>
              </a:rPr>
              <a:t>-8</a:t>
            </a:r>
            <a:endParaRPr lang="en-US" sz="1400" b="1" dirty="0">
              <a:latin typeface="Times New Roman" pitchFamily="18" charset="0"/>
            </a:endParaRPr>
          </a:p>
        </p:txBody>
      </p:sp>
      <p:sp>
        <p:nvSpPr>
          <p:cNvPr id="10261" name="Rectangle 22"/>
          <p:cNvSpPr>
            <a:spLocks noChangeArrowheads="1"/>
          </p:cNvSpPr>
          <p:nvPr/>
        </p:nvSpPr>
        <p:spPr bwMode="auto">
          <a:xfrm>
            <a:off x="2061713" y="2286000"/>
            <a:ext cx="914400" cy="307777"/>
          </a:xfrm>
          <a:prstGeom prst="rect">
            <a:avLst/>
          </a:prstGeom>
          <a:solidFill>
            <a:srgbClr val="4629F3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rgbClr val="FFFF00"/>
                </a:solidFill>
                <a:latin typeface="Calibri" pitchFamily="34" charset="0"/>
              </a:rPr>
              <a:t>INRATE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3886200" y="2297211"/>
            <a:ext cx="990600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FF00"/>
                </a:solidFill>
                <a:latin typeface="Calibri" pitchFamily="34" charset="0"/>
              </a:rPr>
              <a:t>CONVERT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543842" y="2286000"/>
            <a:ext cx="762000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FF00"/>
                </a:solidFill>
                <a:latin typeface="Calibri" pitchFamily="34" charset="0"/>
              </a:rPr>
              <a:t>SELRES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0264" name="Line 11"/>
          <p:cNvSpPr>
            <a:spLocks noChangeShapeType="1"/>
          </p:cNvSpPr>
          <p:nvPr/>
        </p:nvSpPr>
        <p:spPr bwMode="auto">
          <a:xfrm flipH="1">
            <a:off x="1686614" y="3461228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4" name="Text Box 14"/>
          <p:cNvSpPr txBox="1">
            <a:spLocks noChangeArrowheads="1"/>
          </p:cNvSpPr>
          <p:nvPr/>
        </p:nvSpPr>
        <p:spPr bwMode="auto">
          <a:xfrm rot="5400000">
            <a:off x="918263" y="4315507"/>
            <a:ext cx="1536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Times New Roman" pitchFamily="18" charset="0"/>
              </a:rPr>
              <a:t>    </a:t>
            </a:r>
            <a:r>
              <a:rPr lang="en-US" sz="1400" b="1" dirty="0">
                <a:latin typeface="Times New Roman" pitchFamily="18" charset="0"/>
              </a:rPr>
              <a:t>SEAOS -</a:t>
            </a:r>
            <a:r>
              <a:rPr lang="en-US" sz="1400" b="1" dirty="0" smtClean="0">
                <a:latin typeface="Times New Roman" pitchFamily="18" charset="0"/>
              </a:rPr>
              <a:t>16 </a:t>
            </a:r>
            <a:endParaRPr lang="en-US" sz="1400" b="1" dirty="0">
              <a:latin typeface="Times New Roman" pitchFamily="18" charset="0"/>
            </a:endParaRPr>
          </a:p>
        </p:txBody>
      </p:sp>
      <p:sp>
        <p:nvSpPr>
          <p:cNvPr id="10278" name="Line 11"/>
          <p:cNvSpPr>
            <a:spLocks noChangeShapeType="1"/>
          </p:cNvSpPr>
          <p:nvPr/>
        </p:nvSpPr>
        <p:spPr bwMode="auto">
          <a:xfrm>
            <a:off x="3352800" y="3417040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9" name="Line 11"/>
          <p:cNvSpPr>
            <a:spLocks noChangeShapeType="1"/>
          </p:cNvSpPr>
          <p:nvPr/>
        </p:nvSpPr>
        <p:spPr bwMode="auto">
          <a:xfrm>
            <a:off x="6705600" y="339713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0" name="Text Box 14"/>
          <p:cNvSpPr txBox="1">
            <a:spLocks noChangeArrowheads="1"/>
          </p:cNvSpPr>
          <p:nvPr/>
        </p:nvSpPr>
        <p:spPr bwMode="auto">
          <a:xfrm rot="5400000">
            <a:off x="2489200" y="4315506"/>
            <a:ext cx="1727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    </a:t>
            </a:r>
            <a:r>
              <a:rPr lang="en-US" sz="1400" b="1" dirty="0">
                <a:latin typeface="Times New Roman" pitchFamily="18" charset="0"/>
              </a:rPr>
              <a:t>SEAOS -</a:t>
            </a:r>
            <a:r>
              <a:rPr lang="en-US" sz="1400" b="1" dirty="0" smtClean="0">
                <a:latin typeface="Times New Roman" pitchFamily="18" charset="0"/>
              </a:rPr>
              <a:t>12 </a:t>
            </a:r>
            <a:endParaRPr lang="en-US" sz="1400" b="1" dirty="0">
              <a:latin typeface="Times New Roman" pitchFamily="18" charset="0"/>
            </a:endParaRPr>
          </a:p>
        </p:txBody>
      </p:sp>
      <p:sp>
        <p:nvSpPr>
          <p:cNvPr id="10284" name="Text Box 14"/>
          <p:cNvSpPr txBox="1">
            <a:spLocks noChangeArrowheads="1"/>
          </p:cNvSpPr>
          <p:nvPr/>
        </p:nvSpPr>
        <p:spPr bwMode="auto">
          <a:xfrm rot="5400000">
            <a:off x="5962650" y="4194047"/>
            <a:ext cx="14858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    </a:t>
            </a:r>
            <a:r>
              <a:rPr lang="en-US" sz="1400" b="1" dirty="0">
                <a:latin typeface="Times New Roman" pitchFamily="18" charset="0"/>
              </a:rPr>
              <a:t>SEAOS -3 </a:t>
            </a:r>
          </a:p>
        </p:txBody>
      </p:sp>
      <p:sp>
        <p:nvSpPr>
          <p:cNvPr id="10290" name="TextBox 74"/>
          <p:cNvSpPr txBox="1">
            <a:spLocks noChangeArrowheads="1"/>
          </p:cNvSpPr>
          <p:nvPr/>
        </p:nvSpPr>
        <p:spPr bwMode="auto">
          <a:xfrm>
            <a:off x="2747070" y="1193801"/>
            <a:ext cx="4483100" cy="83099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b="1" dirty="0" smtClean="0"/>
              <a:t>CMSID alignment (No C-WAY-Reenlistment Applications)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/>
              <a:t>Sailors negotiate orders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/>
              <a:t>CCC </a:t>
            </a:r>
            <a:r>
              <a:rPr lang="en-US" sz="1200" b="1" dirty="0"/>
              <a:t>Workload </a:t>
            </a:r>
            <a:r>
              <a:rPr lang="en-US" sz="1200" b="1" dirty="0" smtClean="0"/>
              <a:t>reduced (fewer applications/counseling)</a:t>
            </a:r>
            <a:endParaRPr lang="en-US" sz="1200" b="1" dirty="0"/>
          </a:p>
          <a:p>
            <a:pPr>
              <a:buFont typeface="Arial" charset="0"/>
              <a:buChar char="•"/>
            </a:pPr>
            <a:r>
              <a:rPr lang="en-US" sz="1200" b="1" dirty="0"/>
              <a:t>Clear PERS 4 demand </a:t>
            </a:r>
            <a:r>
              <a:rPr lang="en-US" sz="1200" b="1" dirty="0" smtClean="0"/>
              <a:t>signal</a:t>
            </a:r>
            <a:endParaRPr lang="en-US" sz="1200" b="1" dirty="0"/>
          </a:p>
        </p:txBody>
      </p:sp>
      <p:sp>
        <p:nvSpPr>
          <p:cNvPr id="77" name="Rectangular Callout 76"/>
          <p:cNvSpPr/>
          <p:nvPr/>
        </p:nvSpPr>
        <p:spPr>
          <a:xfrm>
            <a:off x="1525488" y="5362800"/>
            <a:ext cx="7480300" cy="1391674"/>
          </a:xfrm>
          <a:prstGeom prst="wedgeRectCallout">
            <a:avLst>
              <a:gd name="adj1" fmla="val -45843"/>
              <a:gd name="adj2" fmla="val -9231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Applications are not processed until 16 months prior to SEAOS.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3 Options = In-rate, Conversion, SELRES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2 Options = Conversion, SELRES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1 Option   = SELRES</a:t>
            </a:r>
            <a:endParaRPr lang="en-US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8" name="Left Brace 67"/>
          <p:cNvSpPr/>
          <p:nvPr/>
        </p:nvSpPr>
        <p:spPr>
          <a:xfrm rot="16200000">
            <a:off x="2322063" y="2190852"/>
            <a:ext cx="381000" cy="927100"/>
          </a:xfrm>
          <a:prstGeom prst="leftBrace">
            <a:avLst>
              <a:gd name="adj1" fmla="val 8333"/>
              <a:gd name="adj2" fmla="val 48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9" name="Left Brace 68"/>
          <p:cNvSpPr/>
          <p:nvPr/>
        </p:nvSpPr>
        <p:spPr>
          <a:xfrm rot="16200000">
            <a:off x="4195536" y="2178700"/>
            <a:ext cx="381001" cy="999673"/>
          </a:xfrm>
          <a:prstGeom prst="leftBrace">
            <a:avLst>
              <a:gd name="adj1" fmla="val 0"/>
              <a:gd name="adj2" fmla="val 48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0" name="Left Brace 69"/>
          <p:cNvSpPr/>
          <p:nvPr/>
        </p:nvSpPr>
        <p:spPr>
          <a:xfrm rot="16200000">
            <a:off x="5728899" y="2241551"/>
            <a:ext cx="381000" cy="800100"/>
          </a:xfrm>
          <a:prstGeom prst="leftBrace">
            <a:avLst>
              <a:gd name="adj1" fmla="val 8333"/>
              <a:gd name="adj2" fmla="val 48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8" name="Rectangle 22"/>
          <p:cNvSpPr>
            <a:spLocks noChangeArrowheads="1"/>
          </p:cNvSpPr>
          <p:nvPr/>
        </p:nvSpPr>
        <p:spPr bwMode="auto">
          <a:xfrm>
            <a:off x="1981200" y="2859314"/>
            <a:ext cx="990600" cy="630942"/>
          </a:xfrm>
          <a:prstGeom prst="rect">
            <a:avLst/>
          </a:prstGeom>
          <a:solidFill>
            <a:srgbClr val="4629F3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3 Options</a:t>
            </a:r>
          </a:p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rgbClr val="FFFF00"/>
                </a:solidFill>
                <a:latin typeface="Calibri" pitchFamily="34" charset="0"/>
              </a:rPr>
              <a:t>4</a:t>
            </a: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 Reviews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79" name="Rectangle 22"/>
          <p:cNvSpPr>
            <a:spLocks noChangeArrowheads="1"/>
          </p:cNvSpPr>
          <p:nvPr/>
        </p:nvSpPr>
        <p:spPr bwMode="auto">
          <a:xfrm>
            <a:off x="3886200" y="2830286"/>
            <a:ext cx="990600" cy="63094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2 Options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FF00"/>
                </a:solidFill>
                <a:latin typeface="Calibri" pitchFamily="34" charset="0"/>
              </a:rPr>
              <a:t>4</a:t>
            </a: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 Reviews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80" name="Rectangle 22"/>
          <p:cNvSpPr>
            <a:spLocks noChangeArrowheads="1"/>
          </p:cNvSpPr>
          <p:nvPr/>
        </p:nvSpPr>
        <p:spPr bwMode="auto">
          <a:xfrm>
            <a:off x="5350175" y="2830286"/>
            <a:ext cx="1155700" cy="630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1 Option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FF00"/>
                </a:solidFill>
                <a:latin typeface="Calibri" pitchFamily="34" charset="0"/>
              </a:rPr>
              <a:t>5</a:t>
            </a: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 Reviews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57" name="Rectangle 22"/>
          <p:cNvSpPr>
            <a:spLocks noChangeArrowheads="1"/>
          </p:cNvSpPr>
          <p:nvPr/>
        </p:nvSpPr>
        <p:spPr bwMode="auto">
          <a:xfrm>
            <a:off x="62771" y="2324228"/>
            <a:ext cx="1462717" cy="738664"/>
          </a:xfrm>
          <a:prstGeom prst="rect">
            <a:avLst/>
          </a:prstGeom>
          <a:solidFill>
            <a:srgbClr val="4629F3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C-WAY AUTO POPULATES APPLICATIONS</a:t>
            </a:r>
            <a:endParaRPr lang="en-US" sz="14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947566" y="2664936"/>
            <a:ext cx="1498600" cy="738664"/>
          </a:xfrm>
          <a:prstGeom prst="rect">
            <a:avLst/>
          </a:prstGeom>
          <a:solidFill>
            <a:srgbClr val="4629F3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FFFF00"/>
                </a:solidFill>
                <a:latin typeface="Calibri" pitchFamily="34" charset="0"/>
              </a:rPr>
              <a:t>FOR SELRES OPTIONS, SEE A NAVY RECRUITER</a:t>
            </a:r>
            <a:endParaRPr lang="en-US" sz="14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629118" y="3430534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 rot="5400000">
            <a:off x="-144243" y="4302904"/>
            <a:ext cx="1536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Times New Roman" pitchFamily="18" charset="0"/>
              </a:rPr>
              <a:t>    </a:t>
            </a:r>
            <a:r>
              <a:rPr lang="en-US" sz="1400" b="1" dirty="0">
                <a:latin typeface="Times New Roman" pitchFamily="18" charset="0"/>
              </a:rPr>
              <a:t>SEAOS -</a:t>
            </a:r>
            <a:r>
              <a:rPr lang="en-US" sz="1400" b="1" dirty="0" smtClean="0">
                <a:latin typeface="Times New Roman" pitchFamily="18" charset="0"/>
              </a:rPr>
              <a:t>18 </a:t>
            </a:r>
            <a:endParaRPr lang="en-US" sz="1400" b="1" dirty="0">
              <a:latin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24107" y="3062892"/>
            <a:ext cx="5011" cy="334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36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37238" y="0"/>
            <a:ext cx="8630265" cy="9144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/>
                </a:solidFill>
                <a:latin typeface="Arial (headings)"/>
              </a:rPr>
              <a:t>CAREER WAYPOINTS PRD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/>
                </a:solidFill>
                <a:latin typeface="Arial (headings)"/>
              </a:rPr>
              <a:t>TIMELINE  </a:t>
            </a:r>
            <a:endParaRPr lang="en-US" sz="3200" b="1" dirty="0">
              <a:solidFill>
                <a:schemeClr val="accent2"/>
              </a:solidFill>
              <a:latin typeface="Arial (headings)"/>
              <a:cs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3201" y="2490426"/>
            <a:ext cx="8940800" cy="1708099"/>
            <a:chOff x="2971871" y="3485351"/>
            <a:chExt cx="6279161" cy="1595127"/>
          </a:xfrm>
        </p:grpSpPr>
        <p:sp>
          <p:nvSpPr>
            <p:cNvPr id="10293" name="Line 4"/>
            <p:cNvSpPr>
              <a:spLocks noChangeShapeType="1"/>
            </p:cNvSpPr>
            <p:nvPr/>
          </p:nvSpPr>
          <p:spPr bwMode="auto">
            <a:xfrm flipV="1">
              <a:off x="2971871" y="3899305"/>
              <a:ext cx="6279161" cy="355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Line 7"/>
            <p:cNvSpPr>
              <a:spLocks noChangeShapeType="1"/>
            </p:cNvSpPr>
            <p:nvPr/>
          </p:nvSpPr>
          <p:spPr bwMode="auto">
            <a:xfrm>
              <a:off x="5666335" y="370373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Line 11"/>
            <p:cNvSpPr>
              <a:spLocks noChangeShapeType="1"/>
            </p:cNvSpPr>
            <p:nvPr/>
          </p:nvSpPr>
          <p:spPr bwMode="auto">
            <a:xfrm flipH="1">
              <a:off x="6766759" y="3715287"/>
              <a:ext cx="0" cy="42695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Text Box 14"/>
            <p:cNvSpPr txBox="1">
              <a:spLocks noChangeArrowheads="1"/>
            </p:cNvSpPr>
            <p:nvPr/>
          </p:nvSpPr>
          <p:spPr bwMode="auto">
            <a:xfrm rot="5400000">
              <a:off x="6311154" y="4358801"/>
              <a:ext cx="914704" cy="193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 dirty="0">
                  <a:latin typeface="Times New Roman" pitchFamily="18" charset="0"/>
                </a:rPr>
                <a:t>    </a:t>
              </a:r>
              <a:r>
                <a:rPr lang="en-US" sz="1200" b="1" dirty="0">
                  <a:latin typeface="Times New Roman" pitchFamily="18" charset="0"/>
                </a:rPr>
                <a:t>PRD</a:t>
              </a:r>
            </a:p>
          </p:txBody>
        </p:sp>
        <p:sp>
          <p:nvSpPr>
            <p:cNvPr id="10299" name="Text Box 15"/>
            <p:cNvSpPr txBox="1">
              <a:spLocks noChangeArrowheads="1"/>
            </p:cNvSpPr>
            <p:nvPr/>
          </p:nvSpPr>
          <p:spPr bwMode="auto">
            <a:xfrm rot="5400000">
              <a:off x="5209010" y="4460140"/>
              <a:ext cx="914398" cy="183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100" b="1" dirty="0">
                  <a:latin typeface="Times New Roman" pitchFamily="18" charset="0"/>
                </a:rPr>
                <a:t>PRD </a:t>
              </a:r>
              <a:r>
                <a:rPr lang="en-US" sz="1100" b="1" dirty="0" smtClean="0">
                  <a:latin typeface="Times New Roman" pitchFamily="18" charset="0"/>
                </a:rPr>
                <a:t>-7</a:t>
              </a:r>
              <a:endParaRPr lang="en-US" sz="1100" b="1" dirty="0">
                <a:latin typeface="Times New Roman" pitchFamily="18" charset="0"/>
              </a:endParaRPr>
            </a:p>
          </p:txBody>
        </p:sp>
        <p:sp>
          <p:nvSpPr>
            <p:cNvPr id="10300" name="Rectangle 22"/>
            <p:cNvSpPr>
              <a:spLocks noChangeArrowheads="1"/>
            </p:cNvSpPr>
            <p:nvPr/>
          </p:nvSpPr>
          <p:spPr bwMode="auto">
            <a:xfrm>
              <a:off x="3656297" y="3485351"/>
              <a:ext cx="456083" cy="373647"/>
            </a:xfrm>
            <a:prstGeom prst="rect">
              <a:avLst/>
            </a:prstGeom>
            <a:solidFill>
              <a:srgbClr val="4629F3"/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>
                  <a:solidFill>
                    <a:srgbClr val="FFFF00"/>
                  </a:solidFill>
                  <a:latin typeface="Calibri" pitchFamily="34" charset="0"/>
                </a:rPr>
                <a:t>PRD Apps</a:t>
              </a:r>
              <a:endParaRPr lang="en-US" sz="1000" dirty="0">
                <a:latin typeface="Calibri" pitchFamily="34" charset="0"/>
              </a:endParaRPr>
            </a:p>
          </p:txBody>
        </p:sp>
        <p:sp>
          <p:nvSpPr>
            <p:cNvPr id="10301" name="Text Box 32"/>
            <p:cNvSpPr txBox="1">
              <a:spLocks noChangeArrowheads="1"/>
            </p:cNvSpPr>
            <p:nvPr/>
          </p:nvSpPr>
          <p:spPr bwMode="auto">
            <a:xfrm>
              <a:off x="5726051" y="4599048"/>
              <a:ext cx="1001835" cy="48143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100" b="1" dirty="0">
                  <a:latin typeface="Calibri" pitchFamily="34" charset="0"/>
                </a:rPr>
                <a:t>NEEDS OF THE </a:t>
              </a:r>
              <a:r>
                <a:rPr lang="en-US" sz="1100" b="1" dirty="0" smtClean="0">
                  <a:latin typeface="Calibri" pitchFamily="34" charset="0"/>
                </a:rPr>
                <a:t>NAVY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US" sz="1100" b="1" dirty="0" smtClean="0">
                  <a:latin typeface="Calibri" pitchFamily="34" charset="0"/>
                </a:rPr>
                <a:t>ORDERS</a:t>
              </a:r>
              <a:endParaRPr lang="en-US" sz="1100" b="1" dirty="0">
                <a:latin typeface="Calibri" pitchFamily="34" charset="0"/>
              </a:endParaRPr>
            </a:p>
          </p:txBody>
        </p:sp>
        <p:sp>
          <p:nvSpPr>
            <p:cNvPr id="10302" name="Text Box 35"/>
            <p:cNvSpPr txBox="1">
              <a:spLocks noChangeArrowheads="1"/>
            </p:cNvSpPr>
            <p:nvPr/>
          </p:nvSpPr>
          <p:spPr bwMode="auto">
            <a:xfrm>
              <a:off x="4532564" y="4257386"/>
              <a:ext cx="934652" cy="215565"/>
            </a:xfrm>
            <a:prstGeom prst="rect">
              <a:avLst/>
            </a:prstGeom>
            <a:solidFill>
              <a:srgbClr val="00B05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 b="1" dirty="0">
                  <a:latin typeface="Calibri" pitchFamily="34" charset="0"/>
                </a:rPr>
                <a:t>CMS-ID Window</a:t>
              </a:r>
            </a:p>
          </p:txBody>
        </p:sp>
      </p:grpSp>
      <p:sp>
        <p:nvSpPr>
          <p:cNvPr id="10247" name="Line 9"/>
          <p:cNvSpPr>
            <a:spLocks noChangeShapeType="1"/>
          </p:cNvSpPr>
          <p:nvPr/>
        </p:nvSpPr>
        <p:spPr bwMode="auto">
          <a:xfrm>
            <a:off x="1066800" y="2755900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 rot="5400000">
            <a:off x="623889" y="3508377"/>
            <a:ext cx="903285" cy="26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latin typeface="Times New Roman" pitchFamily="18" charset="0"/>
              </a:rPr>
              <a:t>PRD -</a:t>
            </a:r>
            <a:r>
              <a:rPr lang="en-US" sz="1100" b="1" dirty="0" smtClean="0">
                <a:latin typeface="Times New Roman" pitchFamily="18" charset="0"/>
              </a:rPr>
              <a:t>15</a:t>
            </a:r>
            <a:endParaRPr lang="en-US" sz="1100" b="1" dirty="0">
              <a:latin typeface="Times New Roman" pitchFamily="18" charset="0"/>
            </a:endParaRPr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>
            <a:off x="8610600" y="2679700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 rot="5400000">
            <a:off x="8140782" y="3455601"/>
            <a:ext cx="990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latin typeface="Times New Roman" pitchFamily="18" charset="0"/>
              </a:rPr>
              <a:t>    SEAOS </a:t>
            </a:r>
          </a:p>
        </p:txBody>
      </p:sp>
      <p:sp>
        <p:nvSpPr>
          <p:cNvPr id="10252" name="TextBox 36"/>
          <p:cNvSpPr txBox="1">
            <a:spLocks noChangeArrowheads="1"/>
          </p:cNvSpPr>
          <p:nvPr/>
        </p:nvSpPr>
        <p:spPr bwMode="auto">
          <a:xfrm>
            <a:off x="2416824" y="3557114"/>
            <a:ext cx="1332884" cy="246063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rgbClr val="FFFF00"/>
                </a:solidFill>
              </a:rPr>
              <a:t>Requisition</a:t>
            </a:r>
          </a:p>
        </p:txBody>
      </p:sp>
      <p:sp>
        <p:nvSpPr>
          <p:cNvPr id="10253" name="TextBox 37"/>
          <p:cNvSpPr txBox="1">
            <a:spLocks noChangeArrowheads="1"/>
          </p:cNvSpPr>
          <p:nvPr/>
        </p:nvSpPr>
        <p:spPr bwMode="auto">
          <a:xfrm>
            <a:off x="4138151" y="4346934"/>
            <a:ext cx="4495800" cy="2246769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IF DENIED, OPTIONS:  1. REMAIN IN PLACE (MOVE PRD OUT TO MATCH SEAOS);   </a:t>
            </a:r>
          </a:p>
          <a:p>
            <a:pPr marL="228600" indent="-228600">
              <a:buAutoNum type="arabicPeriod" startAt="2"/>
            </a:pPr>
            <a:r>
              <a:rPr lang="en-US" sz="1400" dirty="0" smtClean="0">
                <a:solidFill>
                  <a:srgbClr val="FFFF00"/>
                </a:solidFill>
              </a:rPr>
              <a:t>EXECUTE SHORT TERM EXTENSION (STE) IF</a:t>
            </a:r>
          </a:p>
          <a:p>
            <a:pPr marL="228600" indent="-228600"/>
            <a:r>
              <a:rPr lang="en-US" sz="1400" dirty="0" smtClean="0">
                <a:solidFill>
                  <a:srgbClr val="FFFF00"/>
                </a:solidFill>
              </a:rPr>
              <a:t>ELIGIBLE WITHOUT C-WAY-REEN QUOTA IAW</a:t>
            </a:r>
          </a:p>
          <a:p>
            <a:pPr marL="228600" indent="-228600"/>
            <a:r>
              <a:rPr lang="en-US" sz="1400" dirty="0" smtClean="0">
                <a:solidFill>
                  <a:srgbClr val="FFFF00"/>
                </a:solidFill>
              </a:rPr>
              <a:t>MPM 1160-040;  </a:t>
            </a:r>
          </a:p>
          <a:p>
            <a:pPr marL="228600" indent="-228600"/>
            <a:r>
              <a:rPr lang="en-US" sz="1400" dirty="0" smtClean="0">
                <a:solidFill>
                  <a:srgbClr val="FFFF00"/>
                </a:solidFill>
              </a:rPr>
              <a:t>3. TRANSFER WITH SHORTER OBLISERV (12 MOS</a:t>
            </a:r>
          </a:p>
          <a:p>
            <a:pPr marL="228600" indent="-228600"/>
            <a:r>
              <a:rPr lang="en-US" sz="1400" dirty="0" smtClean="0">
                <a:solidFill>
                  <a:srgbClr val="FFFF00"/>
                </a:solidFill>
              </a:rPr>
              <a:t>OBLISERVE VICE 24 OR MORE MONTHS);  </a:t>
            </a:r>
          </a:p>
          <a:p>
            <a:pPr marL="342900" indent="-342900"/>
            <a:r>
              <a:rPr lang="en-US" sz="1400" dirty="0" smtClean="0">
                <a:solidFill>
                  <a:srgbClr val="FFFF00"/>
                </a:solidFill>
              </a:rPr>
              <a:t>4. TRANSFER WITH APPROVED RETAINABILITY</a:t>
            </a:r>
          </a:p>
          <a:p>
            <a:pPr marL="342900" indent="-342900"/>
            <a:r>
              <a:rPr lang="en-US" sz="1400" dirty="0" smtClean="0">
                <a:solidFill>
                  <a:srgbClr val="FFFF00"/>
                </a:solidFill>
              </a:rPr>
              <a:t>WAIVER</a:t>
            </a:r>
          </a:p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    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0255" name="Rectangle 22"/>
          <p:cNvSpPr>
            <a:spLocks noChangeArrowheads="1"/>
          </p:cNvSpPr>
          <p:nvPr/>
        </p:nvSpPr>
        <p:spPr bwMode="auto">
          <a:xfrm>
            <a:off x="4191000" y="2120900"/>
            <a:ext cx="4343400" cy="4770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>
                <a:latin typeface="Calibri" pitchFamily="34" charset="0"/>
              </a:rPr>
              <a:t>                                                  Sailors </a:t>
            </a:r>
            <a:r>
              <a:rPr lang="en-US" sz="1000" b="1" dirty="0">
                <a:latin typeface="Calibri" pitchFamily="34" charset="0"/>
              </a:rPr>
              <a:t>with &lt; 24 months “ID card time” </a:t>
            </a:r>
            <a:endParaRPr lang="en-US" sz="1000" b="1" dirty="0" smtClean="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000" b="1" dirty="0" smtClean="0">
                <a:latin typeface="Calibri" pitchFamily="34" charset="0"/>
              </a:rPr>
              <a:t>                                                                          must </a:t>
            </a:r>
            <a:r>
              <a:rPr lang="en-US" sz="1000" b="1" dirty="0">
                <a:latin typeface="Calibri" pitchFamily="34" charset="0"/>
              </a:rPr>
              <a:t>submit PRD Application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0256" name="Line 33"/>
          <p:cNvSpPr>
            <a:spLocks noChangeShapeType="1"/>
          </p:cNvSpPr>
          <p:nvPr/>
        </p:nvSpPr>
        <p:spPr bwMode="auto">
          <a:xfrm flipV="1">
            <a:off x="8242300" y="24765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36"/>
          <p:cNvSpPr>
            <a:spLocks noChangeShapeType="1"/>
          </p:cNvSpPr>
          <p:nvPr/>
        </p:nvSpPr>
        <p:spPr bwMode="auto">
          <a:xfrm flipH="1" flipV="1">
            <a:off x="5708650" y="2247900"/>
            <a:ext cx="266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1"/>
          <p:cNvSpPr>
            <a:spLocks noChangeShapeType="1"/>
          </p:cNvSpPr>
          <p:nvPr/>
        </p:nvSpPr>
        <p:spPr bwMode="auto">
          <a:xfrm flipH="1">
            <a:off x="5610760" y="21717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11"/>
          <p:cNvSpPr>
            <a:spLocks noChangeShapeType="1"/>
          </p:cNvSpPr>
          <p:nvPr/>
        </p:nvSpPr>
        <p:spPr bwMode="auto">
          <a:xfrm>
            <a:off x="8610600" y="21209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2" name="Text Box 13"/>
          <p:cNvSpPr txBox="1">
            <a:spLocks noChangeArrowheads="1"/>
          </p:cNvSpPr>
          <p:nvPr/>
        </p:nvSpPr>
        <p:spPr bwMode="auto">
          <a:xfrm rot="5400000">
            <a:off x="1748802" y="3508375"/>
            <a:ext cx="9794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latin typeface="Times New Roman" pitchFamily="18" charset="0"/>
              </a:rPr>
              <a:t>PRD -</a:t>
            </a:r>
            <a:r>
              <a:rPr lang="en-US" sz="1100" b="1" dirty="0" smtClean="0">
                <a:latin typeface="Times New Roman" pitchFamily="18" charset="0"/>
              </a:rPr>
              <a:t>12</a:t>
            </a:r>
            <a:endParaRPr lang="en-US" sz="1100" b="1" dirty="0">
              <a:latin typeface="Times New Roman" pitchFamily="18" charset="0"/>
            </a:endParaRPr>
          </a:p>
        </p:txBody>
      </p:sp>
      <p:sp>
        <p:nvSpPr>
          <p:cNvPr id="10273" name="Line 9"/>
          <p:cNvSpPr>
            <a:spLocks noChangeShapeType="1"/>
          </p:cNvSpPr>
          <p:nvPr/>
        </p:nvSpPr>
        <p:spPr bwMode="auto">
          <a:xfrm>
            <a:off x="2229920" y="274875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Rectangular Callout 72"/>
          <p:cNvSpPr/>
          <p:nvPr/>
        </p:nvSpPr>
        <p:spPr>
          <a:xfrm>
            <a:off x="279400" y="4922274"/>
            <a:ext cx="3657600" cy="1386348"/>
          </a:xfrm>
          <a:prstGeom prst="wedgeRectCallout">
            <a:avLst>
              <a:gd name="adj1" fmla="val -20257"/>
              <a:gd name="adj2" fmla="val -14586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PRD APPLICATIONS ARE PROCESSED 15 to 13 MONTHS PRIOR TO PRD ONLY.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290" name="TextBox 74"/>
          <p:cNvSpPr txBox="1">
            <a:spLocks noChangeArrowheads="1"/>
          </p:cNvSpPr>
          <p:nvPr/>
        </p:nvSpPr>
        <p:spPr bwMode="auto">
          <a:xfrm>
            <a:off x="2796252" y="933271"/>
            <a:ext cx="2501900" cy="12003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b="1" dirty="0" smtClean="0"/>
              <a:t>CMSID alignment (No C-WAY-Reenlistment Applications)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/>
              <a:t>Sailors negotiate orders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/>
              <a:t>CCC </a:t>
            </a:r>
            <a:r>
              <a:rPr lang="en-US" sz="1200" b="1" dirty="0"/>
              <a:t>Workload </a:t>
            </a:r>
            <a:r>
              <a:rPr lang="en-US" sz="1200" b="1" dirty="0" smtClean="0"/>
              <a:t>reduced (fewer applications/counseling)</a:t>
            </a:r>
            <a:endParaRPr lang="en-US" sz="1200" b="1" dirty="0"/>
          </a:p>
          <a:p>
            <a:pPr>
              <a:buFont typeface="Arial" charset="0"/>
              <a:buChar char="•"/>
            </a:pPr>
            <a:r>
              <a:rPr lang="en-US" sz="1200" b="1" dirty="0"/>
              <a:t>Clear PERS 4 demand </a:t>
            </a:r>
            <a:r>
              <a:rPr lang="en-US" sz="1200" b="1" dirty="0" smtClean="0"/>
              <a:t>signal</a:t>
            </a:r>
            <a:endParaRPr lang="en-US" sz="1200" b="1" dirty="0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auto">
          <a:xfrm>
            <a:off x="565742" y="2769078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Text Box 13"/>
          <p:cNvSpPr txBox="1">
            <a:spLocks noChangeArrowheads="1"/>
          </p:cNvSpPr>
          <p:nvPr/>
        </p:nvSpPr>
        <p:spPr bwMode="auto">
          <a:xfrm rot="5400000">
            <a:off x="92401" y="3482978"/>
            <a:ext cx="903285" cy="26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latin typeface="Times New Roman" pitchFamily="18" charset="0"/>
              </a:rPr>
              <a:t>PRD -</a:t>
            </a:r>
            <a:r>
              <a:rPr lang="en-US" sz="1100" b="1" dirty="0" smtClean="0">
                <a:latin typeface="Times New Roman" pitchFamily="18" charset="0"/>
              </a:rPr>
              <a:t>18</a:t>
            </a:r>
            <a:endParaRPr lang="en-US" sz="1100" b="1" dirty="0">
              <a:latin typeface="Times New Roman" pitchFamily="18" charset="0"/>
            </a:endParaRPr>
          </a:p>
        </p:txBody>
      </p:sp>
      <p:sp>
        <p:nvSpPr>
          <p:cNvPr id="57" name="Rectangle 22"/>
          <p:cNvSpPr>
            <a:spLocks noChangeArrowheads="1"/>
          </p:cNvSpPr>
          <p:nvPr/>
        </p:nvSpPr>
        <p:spPr bwMode="auto">
          <a:xfrm>
            <a:off x="83392" y="1892300"/>
            <a:ext cx="1168400" cy="553998"/>
          </a:xfrm>
          <a:prstGeom prst="rect">
            <a:avLst/>
          </a:prstGeom>
          <a:solidFill>
            <a:srgbClr val="4629F3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>
                <a:solidFill>
                  <a:srgbClr val="FFFF00"/>
                </a:solidFill>
                <a:latin typeface="Calibri" pitchFamily="34" charset="0"/>
              </a:rPr>
              <a:t>C-WAY AUTOPOPULATES APPLICATIONS</a:t>
            </a:r>
            <a:endParaRPr lang="en-US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1923686" y="2729704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 rot="5400000">
            <a:off x="1432296" y="3503271"/>
            <a:ext cx="9794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latin typeface="Times New Roman" pitchFamily="18" charset="0"/>
              </a:rPr>
              <a:t>PRD -</a:t>
            </a:r>
            <a:r>
              <a:rPr lang="en-US" sz="1100" b="1" dirty="0" smtClean="0">
                <a:latin typeface="Times New Roman" pitchFamily="18" charset="0"/>
              </a:rPr>
              <a:t>13</a:t>
            </a:r>
            <a:endParaRPr lang="en-US" sz="1100" b="1" dirty="0">
              <a:latin typeface="Times New Roman" pitchFamily="18" charset="0"/>
            </a:endParaRPr>
          </a:p>
        </p:txBody>
      </p:sp>
      <p:cxnSp>
        <p:nvCxnSpPr>
          <p:cNvPr id="4" name="Straight Arrow Connector 3"/>
          <p:cNvCxnSpPr>
            <a:endCxn id="55" idx="0"/>
          </p:cNvCxnSpPr>
          <p:nvPr/>
        </p:nvCxnSpPr>
        <p:spPr>
          <a:xfrm flipH="1">
            <a:off x="565742" y="2446298"/>
            <a:ext cx="3348" cy="322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4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285810FDEF0D4F8792F2F41177A680" ma:contentTypeVersion="2" ma:contentTypeDescription="Create a new document." ma:contentTypeScope="" ma:versionID="7c381afa9eafc63ecbcf30dda262bc62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E0B461D-E972-4067-BA97-3A77B81DE0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0f1aa0a-179b-49cb-8a72-3a924897e1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D0DC23-7AC3-476F-857F-456D28C8DEF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996C8A2-60C8-4439-9DF2-E7FBB45F544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D484753-3195-4EF8-B852-490D5F212A39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10f1aa0a-179b-49cb-8a72-3a924897e10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7002</TotalTime>
  <Words>252</Words>
  <Application>Microsoft Office PowerPoint</Application>
  <PresentationFormat>On-screen Show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(headings)</vt:lpstr>
      <vt:lpstr>Arial Black</vt:lpstr>
      <vt:lpstr>Calibri</vt:lpstr>
      <vt:lpstr>Times New Roman</vt:lpstr>
      <vt:lpstr>Wingdings</vt:lpstr>
      <vt:lpstr>1_Default Design</vt:lpstr>
      <vt:lpstr>Custom Design</vt:lpstr>
      <vt:lpstr>2_Default Design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Ribota</dc:creator>
  <cp:lastModifiedBy>Devore, Everett Roy II PO1 USN COMNAVPERSCOM MIL TN (USA)</cp:lastModifiedBy>
  <cp:revision>630</cp:revision>
  <cp:lastPrinted>2017-06-29T12:03:38Z</cp:lastPrinted>
  <dcterms:created xsi:type="dcterms:W3CDTF">2010-12-01T21:57:40Z</dcterms:created>
  <dcterms:modified xsi:type="dcterms:W3CDTF">2021-02-10T14:50:24Z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0x01010083285810FDEF0D4F8792F2F41177A680</vt:lpwstr>
  </property>
  <property fmtid="{D5CDD505-2E9C-101B-9397-08002B2CF9AE}" pid="3" name="Order">
    <vt:r8>81400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